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4"/>
  </p:sldMasterIdLst>
  <p:notesMasterIdLst>
    <p:notesMasterId r:id="rId36"/>
  </p:notesMasterIdLst>
  <p:handoutMasterIdLst>
    <p:handoutMasterId r:id="rId37"/>
  </p:handoutMasterIdLst>
  <p:sldIdLst>
    <p:sldId id="286" r:id="rId5"/>
    <p:sldId id="305" r:id="rId6"/>
    <p:sldId id="294" r:id="rId7"/>
    <p:sldId id="350" r:id="rId8"/>
    <p:sldId id="341" r:id="rId9"/>
    <p:sldId id="342" r:id="rId10"/>
    <p:sldId id="343" r:id="rId11"/>
    <p:sldId id="344" r:id="rId12"/>
    <p:sldId id="345" r:id="rId13"/>
    <p:sldId id="349" r:id="rId14"/>
    <p:sldId id="304" r:id="rId15"/>
    <p:sldId id="307" r:id="rId16"/>
    <p:sldId id="332" r:id="rId17"/>
    <p:sldId id="292" r:id="rId18"/>
    <p:sldId id="333" r:id="rId19"/>
    <p:sldId id="260" r:id="rId20"/>
    <p:sldId id="334" r:id="rId21"/>
    <p:sldId id="313" r:id="rId22"/>
    <p:sldId id="316" r:id="rId23"/>
    <p:sldId id="314" r:id="rId24"/>
    <p:sldId id="346" r:id="rId25"/>
    <p:sldId id="348" r:id="rId26"/>
    <p:sldId id="322" r:id="rId27"/>
    <p:sldId id="272" r:id="rId28"/>
    <p:sldId id="335" r:id="rId29"/>
    <p:sldId id="336" r:id="rId30"/>
    <p:sldId id="337" r:id="rId31"/>
    <p:sldId id="338" r:id="rId32"/>
    <p:sldId id="339" r:id="rId33"/>
    <p:sldId id="340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0892C3D0-61FB-4FA5-B254-EFB6E3A8D3F6}">
          <p14:sldIdLst>
            <p14:sldId id="286"/>
            <p14:sldId id="305"/>
            <p14:sldId id="294"/>
            <p14:sldId id="350"/>
            <p14:sldId id="341"/>
            <p14:sldId id="342"/>
            <p14:sldId id="343"/>
            <p14:sldId id="344"/>
            <p14:sldId id="345"/>
            <p14:sldId id="349"/>
            <p14:sldId id="304"/>
          </p14:sldIdLst>
        </p14:section>
        <p14:section name="Upisi i elementi" id="{A8478FD7-EB7D-4E3F-AFBC-4677E9EA98E6}">
          <p14:sldIdLst>
            <p14:sldId id="307"/>
            <p14:sldId id="332"/>
            <p14:sldId id="292"/>
          </p14:sldIdLst>
        </p14:section>
        <p14:section name="Zajednički" id="{D140DCFA-5247-449D-B2D3-A5B9B5137433}">
          <p14:sldIdLst>
            <p14:sldId id="333"/>
          </p14:sldIdLst>
        </p14:section>
        <p14:section name="Dodatni" id="{FA734857-07CA-4305-8AB6-5B2A99AE7733}">
          <p14:sldIdLst>
            <p14:sldId id="260"/>
            <p14:sldId id="334"/>
          </p14:sldIdLst>
        </p14:section>
        <p14:section name="Posebni" id="{DFDD5029-D359-44C6-AC0B-6707422CF665}">
          <p14:sldIdLst>
            <p14:sldId id="313"/>
            <p14:sldId id="316"/>
            <p14:sldId id="314"/>
          </p14:sldIdLst>
        </p14:section>
        <p14:section name="Kako" id="{7F71A262-14EB-47C7-832E-CA9D2844C2E4}">
          <p14:sldIdLst>
            <p14:sldId id="346"/>
            <p14:sldId id="348"/>
            <p14:sldId id="322"/>
            <p14:sldId id="272"/>
          </p14:sldIdLst>
        </p14:section>
        <p14:section name="Zanimanja" id="{53C82BFC-2C4D-4A69-8AE7-FC5F39CE6D71}">
          <p14:sldIdLst>
            <p14:sldId id="335"/>
            <p14:sldId id="336"/>
            <p14:sldId id="337"/>
            <p14:sldId id="338"/>
          </p14:sldIdLst>
        </p14:section>
        <p14:section name="Hodogrami" id="{17A380C8-3DF7-4E41-9637-FF1ABA9C4DC0}">
          <p14:sldIdLst>
            <p14:sldId id="339"/>
            <p14:sldId id="340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6D2"/>
    <a:srgbClr val="BBB27F"/>
    <a:srgbClr val="E6E6E6"/>
    <a:srgbClr val="3C7121"/>
    <a:srgbClr val="BEE395"/>
    <a:srgbClr val="3B9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vijetli stil 3 - Isticanj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101" autoAdjust="0"/>
  </p:normalViewPr>
  <p:slideViewPr>
    <p:cSldViewPr>
      <p:cViewPr varScale="1">
        <p:scale>
          <a:sx n="123" d="100"/>
          <a:sy n="123" d="100"/>
        </p:scale>
        <p:origin x="12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0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D218D-8A23-418C-9158-C6253BF9062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3D37D48-B3C1-4D02-8919-F907270B587C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zajednički</a:t>
          </a:r>
        </a:p>
      </dgm:t>
    </dgm:pt>
    <dgm:pt modelId="{E0305F12-4E79-4825-B325-A26AD8845A08}" type="parTrans" cxnId="{63C2008E-6708-4D89-AE8D-849E10DBCFA7}">
      <dgm:prSet/>
      <dgm:spPr/>
      <dgm:t>
        <a:bodyPr/>
        <a:lstStyle/>
        <a:p>
          <a:endParaRPr lang="hr-HR"/>
        </a:p>
      </dgm:t>
    </dgm:pt>
    <dgm:pt modelId="{A7F2A853-1821-4F9E-AE75-6212B4E082FC}" type="sibTrans" cxnId="{63C2008E-6708-4D89-AE8D-849E10DBCFA7}">
      <dgm:prSet/>
      <dgm:spPr/>
      <dgm:t>
        <a:bodyPr/>
        <a:lstStyle/>
        <a:p>
          <a:endParaRPr lang="hr-HR"/>
        </a:p>
      </dgm:t>
    </dgm:pt>
    <dgm:pt modelId="{E0280211-9752-4821-B3AB-53E63796978A}">
      <dgm:prSet phldrT="[Tekst]"/>
      <dgm:spPr>
        <a:solidFill>
          <a:srgbClr val="94B6D2"/>
        </a:solidFill>
      </dgm:spPr>
      <dgm:t>
        <a:bodyPr/>
        <a:lstStyle/>
        <a:p>
          <a:r>
            <a:rPr lang="hr-HR" dirty="0"/>
            <a:t>prosjek</a:t>
          </a:r>
        </a:p>
      </dgm:t>
    </dgm:pt>
    <dgm:pt modelId="{5E87F12D-D938-4A6E-A7C2-6C452442F5D6}" type="parTrans" cxnId="{486A51D4-CC73-43BD-8D6D-CBE072926839}">
      <dgm:prSet/>
      <dgm:spPr/>
      <dgm:t>
        <a:bodyPr/>
        <a:lstStyle/>
        <a:p>
          <a:endParaRPr lang="hr-HR"/>
        </a:p>
      </dgm:t>
    </dgm:pt>
    <dgm:pt modelId="{B81096D6-970D-41BF-85BC-D6804E6FC709}" type="sibTrans" cxnId="{486A51D4-CC73-43BD-8D6D-CBE072926839}">
      <dgm:prSet/>
      <dgm:spPr/>
      <dgm:t>
        <a:bodyPr/>
        <a:lstStyle/>
        <a:p>
          <a:endParaRPr lang="hr-HR"/>
        </a:p>
      </dgm:t>
    </dgm:pt>
    <dgm:pt modelId="{4E1202BB-E506-4A6B-A694-E60B673FC02B}">
      <dgm:prSet phldrT="[Tekst]"/>
      <dgm:spPr>
        <a:solidFill>
          <a:srgbClr val="94B6D2"/>
        </a:solidFill>
      </dgm:spPr>
      <dgm:t>
        <a:bodyPr/>
        <a:lstStyle/>
        <a:p>
          <a:r>
            <a:rPr lang="hr-HR" dirty="0"/>
            <a:t>ocjene</a:t>
          </a:r>
        </a:p>
      </dgm:t>
    </dgm:pt>
    <dgm:pt modelId="{EE24FDB6-7E02-4799-81DF-283845802013}" type="parTrans" cxnId="{D5D418A7-CE69-43ED-BBBC-FB70986990C5}">
      <dgm:prSet/>
      <dgm:spPr/>
      <dgm:t>
        <a:bodyPr/>
        <a:lstStyle/>
        <a:p>
          <a:endParaRPr lang="hr-HR"/>
        </a:p>
      </dgm:t>
    </dgm:pt>
    <dgm:pt modelId="{17385009-4D3B-4438-BBA2-D336C9582424}" type="sibTrans" cxnId="{D5D418A7-CE69-43ED-BBBC-FB70986990C5}">
      <dgm:prSet/>
      <dgm:spPr/>
      <dgm:t>
        <a:bodyPr/>
        <a:lstStyle/>
        <a:p>
          <a:endParaRPr lang="hr-HR"/>
        </a:p>
      </dgm:t>
    </dgm:pt>
    <dgm:pt modelId="{06BF79E0-847F-4327-8DE5-CDA1D6F01256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dodatni</a:t>
          </a:r>
        </a:p>
      </dgm:t>
    </dgm:pt>
    <dgm:pt modelId="{8792CAE2-F4C3-4929-AC2F-A0655DFE639B}" type="parTrans" cxnId="{562A1F0C-76D8-4AE9-8792-5FBECAE38CB3}">
      <dgm:prSet/>
      <dgm:spPr/>
      <dgm:t>
        <a:bodyPr/>
        <a:lstStyle/>
        <a:p>
          <a:endParaRPr lang="hr-HR"/>
        </a:p>
      </dgm:t>
    </dgm:pt>
    <dgm:pt modelId="{A0F1F088-CEF0-4B89-9DF0-9982606DC30F}" type="sibTrans" cxnId="{562A1F0C-76D8-4AE9-8792-5FBECAE38CB3}">
      <dgm:prSet/>
      <dgm:spPr/>
      <dgm:t>
        <a:bodyPr/>
        <a:lstStyle/>
        <a:p>
          <a:endParaRPr lang="hr-HR"/>
        </a:p>
      </dgm:t>
    </dgm:pt>
    <dgm:pt modelId="{E02E716B-957D-43AC-A14A-F260C69BC3A3}">
      <dgm:prSet phldrT="[Tekst]"/>
      <dgm:spPr>
        <a:solidFill>
          <a:srgbClr val="94B6D2"/>
        </a:solidFill>
      </dgm:spPr>
      <dgm:t>
        <a:bodyPr/>
        <a:lstStyle/>
        <a:p>
          <a:r>
            <a:rPr lang="hr-HR" dirty="0"/>
            <a:t>testiranja</a:t>
          </a:r>
        </a:p>
      </dgm:t>
    </dgm:pt>
    <dgm:pt modelId="{10F8B91C-89C3-4AC2-8AAA-96CAD45870BF}" type="parTrans" cxnId="{533BB48A-C332-4739-B4F5-CAB7BFC8059F}">
      <dgm:prSet/>
      <dgm:spPr/>
      <dgm:t>
        <a:bodyPr/>
        <a:lstStyle/>
        <a:p>
          <a:endParaRPr lang="hr-HR"/>
        </a:p>
      </dgm:t>
    </dgm:pt>
    <dgm:pt modelId="{7D41E95C-DFCE-40C0-B693-A84D23460F71}" type="sibTrans" cxnId="{533BB48A-C332-4739-B4F5-CAB7BFC8059F}">
      <dgm:prSet/>
      <dgm:spPr/>
      <dgm:t>
        <a:bodyPr/>
        <a:lstStyle/>
        <a:p>
          <a:endParaRPr lang="hr-HR"/>
        </a:p>
      </dgm:t>
    </dgm:pt>
    <dgm:pt modelId="{19D51FCA-804D-43EC-AB3A-6D446BCF2BBF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posebni</a:t>
          </a:r>
        </a:p>
      </dgm:t>
    </dgm:pt>
    <dgm:pt modelId="{9BAC5012-6BC3-4848-83BC-DFB57D248E25}" type="parTrans" cxnId="{BF07FD6F-B500-4D3B-A521-D1B089DB4C5D}">
      <dgm:prSet/>
      <dgm:spPr/>
      <dgm:t>
        <a:bodyPr/>
        <a:lstStyle/>
        <a:p>
          <a:endParaRPr lang="hr-HR"/>
        </a:p>
      </dgm:t>
    </dgm:pt>
    <dgm:pt modelId="{BE382563-395D-48DE-8FAF-ECBDA5FCDD80}" type="sibTrans" cxnId="{BF07FD6F-B500-4D3B-A521-D1B089DB4C5D}">
      <dgm:prSet/>
      <dgm:spPr/>
      <dgm:t>
        <a:bodyPr/>
        <a:lstStyle/>
        <a:p>
          <a:endParaRPr lang="hr-HR"/>
        </a:p>
      </dgm:t>
    </dgm:pt>
    <dgm:pt modelId="{5795919C-D7E6-4C18-BEBC-3FE904CFE995}">
      <dgm:prSet phldrT="[Tekst]"/>
      <dgm:spPr>
        <a:solidFill>
          <a:srgbClr val="94B6D2"/>
        </a:solidFill>
      </dgm:spPr>
      <dgm:t>
        <a:bodyPr/>
        <a:lstStyle/>
        <a:p>
          <a:r>
            <a:rPr lang="hr-HR" dirty="0"/>
            <a:t>prilagođeni program</a:t>
          </a:r>
        </a:p>
      </dgm:t>
    </dgm:pt>
    <dgm:pt modelId="{57F577C4-A958-4531-945E-FD530D8BC9BA}" type="parTrans" cxnId="{C4E0CF78-92DF-4C69-98E2-82A5CBC9404A}">
      <dgm:prSet/>
      <dgm:spPr/>
      <dgm:t>
        <a:bodyPr/>
        <a:lstStyle/>
        <a:p>
          <a:endParaRPr lang="hr-HR"/>
        </a:p>
      </dgm:t>
    </dgm:pt>
    <dgm:pt modelId="{DA22919E-9A90-4B5C-815D-2D74F0E43110}" type="sibTrans" cxnId="{C4E0CF78-92DF-4C69-98E2-82A5CBC9404A}">
      <dgm:prSet/>
      <dgm:spPr/>
      <dgm:t>
        <a:bodyPr/>
        <a:lstStyle/>
        <a:p>
          <a:endParaRPr lang="hr-HR"/>
        </a:p>
      </dgm:t>
    </dgm:pt>
    <dgm:pt modelId="{55004904-807E-4E8C-B292-9A921137C59B}">
      <dgm:prSet phldrT="[Tekst]"/>
      <dgm:spPr>
        <a:solidFill>
          <a:srgbClr val="94B6D2"/>
        </a:solidFill>
      </dgm:spPr>
      <dgm:t>
        <a:bodyPr/>
        <a:lstStyle/>
        <a:p>
          <a:r>
            <a:rPr lang="hr-HR" dirty="0"/>
            <a:t>natjecanja</a:t>
          </a:r>
        </a:p>
      </dgm:t>
    </dgm:pt>
    <dgm:pt modelId="{B1392FA1-A3D4-4738-A45C-49C1833A8BCC}" type="sibTrans" cxnId="{5DF5D122-E6D0-4E8B-B852-10DC5644D640}">
      <dgm:prSet/>
      <dgm:spPr/>
      <dgm:t>
        <a:bodyPr/>
        <a:lstStyle/>
        <a:p>
          <a:endParaRPr lang="hr-HR"/>
        </a:p>
      </dgm:t>
    </dgm:pt>
    <dgm:pt modelId="{AFA0556E-A31E-4FB8-B406-0808A283D543}" type="parTrans" cxnId="{5DF5D122-E6D0-4E8B-B852-10DC5644D640}">
      <dgm:prSet/>
      <dgm:spPr/>
      <dgm:t>
        <a:bodyPr/>
        <a:lstStyle/>
        <a:p>
          <a:endParaRPr lang="hr-HR"/>
        </a:p>
      </dgm:t>
    </dgm:pt>
    <dgm:pt modelId="{74EF671D-3649-4561-8650-0D38BC3F6F7A}" type="pres">
      <dgm:prSet presAssocID="{F3DD218D-8A23-418C-9158-C6253BF90625}" presName="Name0" presStyleCnt="0">
        <dgm:presLayoutVars>
          <dgm:dir/>
          <dgm:animLvl val="lvl"/>
          <dgm:resizeHandles val="exact"/>
        </dgm:presLayoutVars>
      </dgm:prSet>
      <dgm:spPr/>
    </dgm:pt>
    <dgm:pt modelId="{2170A6A8-B7A0-4719-9ACB-DAC64C166931}" type="pres">
      <dgm:prSet presAssocID="{F3D37D48-B3C1-4D02-8919-F907270B587C}" presName="composite" presStyleCnt="0"/>
      <dgm:spPr/>
    </dgm:pt>
    <dgm:pt modelId="{E2D01208-6AFE-47C5-ABBA-43FE32BA19DF}" type="pres">
      <dgm:prSet presAssocID="{F3D37D48-B3C1-4D02-8919-F907270B587C}" presName="parTx" presStyleLbl="alignNode1" presStyleIdx="0" presStyleCnt="3" custScaleY="95110">
        <dgm:presLayoutVars>
          <dgm:chMax val="0"/>
          <dgm:chPref val="0"/>
          <dgm:bulletEnabled val="1"/>
        </dgm:presLayoutVars>
      </dgm:prSet>
      <dgm:spPr/>
    </dgm:pt>
    <dgm:pt modelId="{D826C2EA-4749-401D-BCBC-E949B47054AA}" type="pres">
      <dgm:prSet presAssocID="{F3D37D48-B3C1-4D02-8919-F907270B587C}" presName="desTx" presStyleLbl="alignAccFollowNode1" presStyleIdx="0" presStyleCnt="3">
        <dgm:presLayoutVars>
          <dgm:bulletEnabled val="1"/>
        </dgm:presLayoutVars>
      </dgm:prSet>
      <dgm:spPr/>
    </dgm:pt>
    <dgm:pt modelId="{A61244B8-4E5C-45C6-83C9-AC8BA03B85DC}" type="pres">
      <dgm:prSet presAssocID="{A7F2A853-1821-4F9E-AE75-6212B4E082FC}" presName="space" presStyleCnt="0"/>
      <dgm:spPr/>
    </dgm:pt>
    <dgm:pt modelId="{9C7436EC-B044-48BC-A446-090DB1809060}" type="pres">
      <dgm:prSet presAssocID="{06BF79E0-847F-4327-8DE5-CDA1D6F01256}" presName="composite" presStyleCnt="0"/>
      <dgm:spPr/>
    </dgm:pt>
    <dgm:pt modelId="{5028C595-4AF3-48FF-80FE-FBEBC5509639}" type="pres">
      <dgm:prSet presAssocID="{06BF79E0-847F-4327-8DE5-CDA1D6F012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F562747-13E6-4B8B-B7A5-DD18ECBDF870}" type="pres">
      <dgm:prSet presAssocID="{06BF79E0-847F-4327-8DE5-CDA1D6F01256}" presName="desTx" presStyleLbl="alignAccFollowNode1" presStyleIdx="1" presStyleCnt="3">
        <dgm:presLayoutVars>
          <dgm:bulletEnabled val="1"/>
        </dgm:presLayoutVars>
      </dgm:prSet>
      <dgm:spPr/>
    </dgm:pt>
    <dgm:pt modelId="{1E1E88F8-927C-499E-BAEF-98D99C8FE67B}" type="pres">
      <dgm:prSet presAssocID="{A0F1F088-CEF0-4B89-9DF0-9982606DC30F}" presName="space" presStyleCnt="0"/>
      <dgm:spPr/>
    </dgm:pt>
    <dgm:pt modelId="{7AF65CD8-F940-4A72-B3E4-6F08402D6EE2}" type="pres">
      <dgm:prSet presAssocID="{19D51FCA-804D-43EC-AB3A-6D446BCF2BBF}" presName="composite" presStyleCnt="0"/>
      <dgm:spPr/>
    </dgm:pt>
    <dgm:pt modelId="{A9C131D3-5BC3-4BFB-8434-DAE24F68BD5B}" type="pres">
      <dgm:prSet presAssocID="{19D51FCA-804D-43EC-AB3A-6D446BCF2BB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A5F9906-E50E-4A14-8E74-34F950269C27}" type="pres">
      <dgm:prSet presAssocID="{19D51FCA-804D-43EC-AB3A-6D446BCF2BB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62A1F0C-76D8-4AE9-8792-5FBECAE38CB3}" srcId="{F3DD218D-8A23-418C-9158-C6253BF90625}" destId="{06BF79E0-847F-4327-8DE5-CDA1D6F01256}" srcOrd="1" destOrd="0" parTransId="{8792CAE2-F4C3-4929-AC2F-A0655DFE639B}" sibTransId="{A0F1F088-CEF0-4B89-9DF0-9982606DC30F}"/>
    <dgm:cxn modelId="{5DF5D122-E6D0-4E8B-B852-10DC5644D640}" srcId="{06BF79E0-847F-4327-8DE5-CDA1D6F01256}" destId="{55004904-807E-4E8C-B292-9A921137C59B}" srcOrd="1" destOrd="0" parTransId="{AFA0556E-A31E-4FB8-B406-0808A283D543}" sibTransId="{B1392FA1-A3D4-4738-A45C-49C1833A8BCC}"/>
    <dgm:cxn modelId="{EE41AF3A-A4BD-4DE9-9545-C386C47023A8}" type="presOf" srcId="{4E1202BB-E506-4A6B-A694-E60B673FC02B}" destId="{D826C2EA-4749-401D-BCBC-E949B47054AA}" srcOrd="0" destOrd="1" presId="urn:microsoft.com/office/officeart/2005/8/layout/hList1"/>
    <dgm:cxn modelId="{631AB65E-B164-4BFC-BF11-5804368BE7CC}" type="presOf" srcId="{F3D37D48-B3C1-4D02-8919-F907270B587C}" destId="{E2D01208-6AFE-47C5-ABBA-43FE32BA19DF}" srcOrd="0" destOrd="0" presId="urn:microsoft.com/office/officeart/2005/8/layout/hList1"/>
    <dgm:cxn modelId="{2D96FF60-21EB-41E8-9012-3782C3A0B89A}" type="presOf" srcId="{F3DD218D-8A23-418C-9158-C6253BF90625}" destId="{74EF671D-3649-4561-8650-0D38BC3F6F7A}" srcOrd="0" destOrd="0" presId="urn:microsoft.com/office/officeart/2005/8/layout/hList1"/>
    <dgm:cxn modelId="{BF07FD6F-B500-4D3B-A521-D1B089DB4C5D}" srcId="{F3DD218D-8A23-418C-9158-C6253BF90625}" destId="{19D51FCA-804D-43EC-AB3A-6D446BCF2BBF}" srcOrd="2" destOrd="0" parTransId="{9BAC5012-6BC3-4848-83BC-DFB57D248E25}" sibTransId="{BE382563-395D-48DE-8FAF-ECBDA5FCDD80}"/>
    <dgm:cxn modelId="{5F77D876-EC85-4940-8FFD-C649E1B05BBD}" type="presOf" srcId="{06BF79E0-847F-4327-8DE5-CDA1D6F01256}" destId="{5028C595-4AF3-48FF-80FE-FBEBC5509639}" srcOrd="0" destOrd="0" presId="urn:microsoft.com/office/officeart/2005/8/layout/hList1"/>
    <dgm:cxn modelId="{C4E0CF78-92DF-4C69-98E2-82A5CBC9404A}" srcId="{19D51FCA-804D-43EC-AB3A-6D446BCF2BBF}" destId="{5795919C-D7E6-4C18-BEBC-3FE904CFE995}" srcOrd="0" destOrd="0" parTransId="{57F577C4-A958-4531-945E-FD530D8BC9BA}" sibTransId="{DA22919E-9A90-4B5C-815D-2D74F0E43110}"/>
    <dgm:cxn modelId="{A3CAD779-48E0-43E7-BE74-5A66B0D0B1D7}" type="presOf" srcId="{5795919C-D7E6-4C18-BEBC-3FE904CFE995}" destId="{1A5F9906-E50E-4A14-8E74-34F950269C27}" srcOrd="0" destOrd="0" presId="urn:microsoft.com/office/officeart/2005/8/layout/hList1"/>
    <dgm:cxn modelId="{533BB48A-C332-4739-B4F5-CAB7BFC8059F}" srcId="{06BF79E0-847F-4327-8DE5-CDA1D6F01256}" destId="{E02E716B-957D-43AC-A14A-F260C69BC3A3}" srcOrd="0" destOrd="0" parTransId="{10F8B91C-89C3-4AC2-8AAA-96CAD45870BF}" sibTransId="{7D41E95C-DFCE-40C0-B693-A84D23460F71}"/>
    <dgm:cxn modelId="{63C2008E-6708-4D89-AE8D-849E10DBCFA7}" srcId="{F3DD218D-8A23-418C-9158-C6253BF90625}" destId="{F3D37D48-B3C1-4D02-8919-F907270B587C}" srcOrd="0" destOrd="0" parTransId="{E0305F12-4E79-4825-B325-A26AD8845A08}" sibTransId="{A7F2A853-1821-4F9E-AE75-6212B4E082FC}"/>
    <dgm:cxn modelId="{1DD4C590-2CBC-42ED-B271-76AE0FB444BB}" type="presOf" srcId="{E0280211-9752-4821-B3AB-53E63796978A}" destId="{D826C2EA-4749-401D-BCBC-E949B47054AA}" srcOrd="0" destOrd="0" presId="urn:microsoft.com/office/officeart/2005/8/layout/hList1"/>
    <dgm:cxn modelId="{D5D418A7-CE69-43ED-BBBC-FB70986990C5}" srcId="{F3D37D48-B3C1-4D02-8919-F907270B587C}" destId="{4E1202BB-E506-4A6B-A694-E60B673FC02B}" srcOrd="1" destOrd="0" parTransId="{EE24FDB6-7E02-4799-81DF-283845802013}" sibTransId="{17385009-4D3B-4438-BBA2-D336C9582424}"/>
    <dgm:cxn modelId="{8C215FB9-AE41-4305-A8D6-0311C719E29F}" type="presOf" srcId="{19D51FCA-804D-43EC-AB3A-6D446BCF2BBF}" destId="{A9C131D3-5BC3-4BFB-8434-DAE24F68BD5B}" srcOrd="0" destOrd="0" presId="urn:microsoft.com/office/officeart/2005/8/layout/hList1"/>
    <dgm:cxn modelId="{486A51D4-CC73-43BD-8D6D-CBE072926839}" srcId="{F3D37D48-B3C1-4D02-8919-F907270B587C}" destId="{E0280211-9752-4821-B3AB-53E63796978A}" srcOrd="0" destOrd="0" parTransId="{5E87F12D-D938-4A6E-A7C2-6C452442F5D6}" sibTransId="{B81096D6-970D-41BF-85BC-D6804E6FC709}"/>
    <dgm:cxn modelId="{BC926AE5-1DA0-4B6C-8796-D733FDF2D73D}" type="presOf" srcId="{E02E716B-957D-43AC-A14A-F260C69BC3A3}" destId="{BF562747-13E6-4B8B-B7A5-DD18ECBDF870}" srcOrd="0" destOrd="0" presId="urn:microsoft.com/office/officeart/2005/8/layout/hList1"/>
    <dgm:cxn modelId="{FE04DBF6-BF48-45CF-9653-0149854238B7}" type="presOf" srcId="{55004904-807E-4E8C-B292-9A921137C59B}" destId="{BF562747-13E6-4B8B-B7A5-DD18ECBDF870}" srcOrd="0" destOrd="1" presId="urn:microsoft.com/office/officeart/2005/8/layout/hList1"/>
    <dgm:cxn modelId="{C4259CFA-DA89-4457-8C4C-4B8D1C6A4C47}" type="presParOf" srcId="{74EF671D-3649-4561-8650-0D38BC3F6F7A}" destId="{2170A6A8-B7A0-4719-9ACB-DAC64C166931}" srcOrd="0" destOrd="0" presId="urn:microsoft.com/office/officeart/2005/8/layout/hList1"/>
    <dgm:cxn modelId="{EF9438E1-52A6-4E78-B0D5-77C41C128FB3}" type="presParOf" srcId="{2170A6A8-B7A0-4719-9ACB-DAC64C166931}" destId="{E2D01208-6AFE-47C5-ABBA-43FE32BA19DF}" srcOrd="0" destOrd="0" presId="urn:microsoft.com/office/officeart/2005/8/layout/hList1"/>
    <dgm:cxn modelId="{B7F7082E-65F2-4570-B774-4D1C110E13B3}" type="presParOf" srcId="{2170A6A8-B7A0-4719-9ACB-DAC64C166931}" destId="{D826C2EA-4749-401D-BCBC-E949B47054AA}" srcOrd="1" destOrd="0" presId="urn:microsoft.com/office/officeart/2005/8/layout/hList1"/>
    <dgm:cxn modelId="{E128A31E-EBD1-4898-876E-C45708E33CFC}" type="presParOf" srcId="{74EF671D-3649-4561-8650-0D38BC3F6F7A}" destId="{A61244B8-4E5C-45C6-83C9-AC8BA03B85DC}" srcOrd="1" destOrd="0" presId="urn:microsoft.com/office/officeart/2005/8/layout/hList1"/>
    <dgm:cxn modelId="{5DFD2CFF-E324-43F5-BEEC-2F9ADD784167}" type="presParOf" srcId="{74EF671D-3649-4561-8650-0D38BC3F6F7A}" destId="{9C7436EC-B044-48BC-A446-090DB1809060}" srcOrd="2" destOrd="0" presId="urn:microsoft.com/office/officeart/2005/8/layout/hList1"/>
    <dgm:cxn modelId="{5697791A-D11E-4393-9AB0-24FA7675A143}" type="presParOf" srcId="{9C7436EC-B044-48BC-A446-090DB1809060}" destId="{5028C595-4AF3-48FF-80FE-FBEBC5509639}" srcOrd="0" destOrd="0" presId="urn:microsoft.com/office/officeart/2005/8/layout/hList1"/>
    <dgm:cxn modelId="{42BDFB8E-23EA-4869-A5B0-1AFAC09324CC}" type="presParOf" srcId="{9C7436EC-B044-48BC-A446-090DB1809060}" destId="{BF562747-13E6-4B8B-B7A5-DD18ECBDF870}" srcOrd="1" destOrd="0" presId="urn:microsoft.com/office/officeart/2005/8/layout/hList1"/>
    <dgm:cxn modelId="{26FEAE9E-D0B1-496B-806B-F8B16777C9C3}" type="presParOf" srcId="{74EF671D-3649-4561-8650-0D38BC3F6F7A}" destId="{1E1E88F8-927C-499E-BAEF-98D99C8FE67B}" srcOrd="3" destOrd="0" presId="urn:microsoft.com/office/officeart/2005/8/layout/hList1"/>
    <dgm:cxn modelId="{32ACD192-6A20-40E4-9DFA-8429614BF943}" type="presParOf" srcId="{74EF671D-3649-4561-8650-0D38BC3F6F7A}" destId="{7AF65CD8-F940-4A72-B3E4-6F08402D6EE2}" srcOrd="4" destOrd="0" presId="urn:microsoft.com/office/officeart/2005/8/layout/hList1"/>
    <dgm:cxn modelId="{620C3162-290D-42E5-9459-66C949084E5C}" type="presParOf" srcId="{7AF65CD8-F940-4A72-B3E4-6F08402D6EE2}" destId="{A9C131D3-5BC3-4BFB-8434-DAE24F68BD5B}" srcOrd="0" destOrd="0" presId="urn:microsoft.com/office/officeart/2005/8/layout/hList1"/>
    <dgm:cxn modelId="{8CCF837D-F97E-44BD-8E1F-D4F79E5D42D3}" type="presParOf" srcId="{7AF65CD8-F940-4A72-B3E4-6F08402D6EE2}" destId="{1A5F9906-E50E-4A14-8E74-34F950269C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DD218D-8A23-418C-9158-C6253BF9062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3D37D48-B3C1-4D02-8919-F907270B587C}">
      <dgm:prSet phldrT="[Tekst]" custT="1"/>
      <dgm:spPr>
        <a:solidFill>
          <a:srgbClr val="94B6D2"/>
        </a:solidFill>
      </dgm:spPr>
      <dgm:t>
        <a:bodyPr/>
        <a:lstStyle/>
        <a:p>
          <a:r>
            <a:rPr lang="hr-HR" sz="2800" dirty="0">
              <a:solidFill>
                <a:schemeClr val="tx1"/>
              </a:solidFill>
              <a:latin typeface="Franklin Gothic Book" panose="020B0503020102020204" pitchFamily="34" charset="0"/>
            </a:rPr>
            <a:t>Teškoće</a:t>
          </a:r>
        </a:p>
      </dgm:t>
    </dgm:pt>
    <dgm:pt modelId="{E0305F12-4E79-4825-B325-A26AD8845A08}" type="parTrans" cxnId="{63C2008E-6708-4D89-AE8D-849E10DBCFA7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A7F2A853-1821-4F9E-AE75-6212B4E082FC}" type="sibTrans" cxnId="{63C2008E-6708-4D89-AE8D-849E10DBCFA7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E0280211-9752-4821-B3AB-53E63796978A}">
      <dgm:prSet phldrT="[Teks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sz="2800" dirty="0">
              <a:latin typeface="Franklin Gothic Book" panose="020B0503020102020204" pitchFamily="34" charset="0"/>
            </a:rPr>
            <a:t>učenju</a:t>
          </a:r>
        </a:p>
      </dgm:t>
    </dgm:pt>
    <dgm:pt modelId="{5E87F12D-D938-4A6E-A7C2-6C452442F5D6}" type="parTrans" cxnId="{486A51D4-CC73-43BD-8D6D-CBE072926839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B81096D6-970D-41BF-85BC-D6804E6FC709}" type="sibTrans" cxnId="{486A51D4-CC73-43BD-8D6D-CBE072926839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4E1202BB-E506-4A6B-A694-E60B673FC02B}">
      <dgm:prSet phldrT="[Teks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sz="2800" dirty="0">
              <a:latin typeface="Franklin Gothic Book" panose="020B0503020102020204" pitchFamily="34" charset="0"/>
            </a:rPr>
            <a:t>razvoju</a:t>
          </a:r>
        </a:p>
      </dgm:t>
    </dgm:pt>
    <dgm:pt modelId="{EE24FDB6-7E02-4799-81DF-283845802013}" type="parTrans" cxnId="{D5D418A7-CE69-43ED-BBBC-FB70986990C5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17385009-4D3B-4438-BBA2-D336C9582424}" type="sibTrans" cxnId="{D5D418A7-CE69-43ED-BBBC-FB70986990C5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06BF79E0-847F-4327-8DE5-CDA1D6F01256}">
      <dgm:prSet phldrT="[Tekst]" custT="1"/>
      <dgm:spPr>
        <a:solidFill>
          <a:srgbClr val="94B6D2"/>
        </a:solidFill>
      </dgm:spPr>
      <dgm:t>
        <a:bodyPr/>
        <a:lstStyle/>
        <a:p>
          <a:r>
            <a:rPr lang="hr-HR" sz="2800" dirty="0">
              <a:solidFill>
                <a:schemeClr val="tx1"/>
              </a:solidFill>
              <a:latin typeface="Franklin Gothic Book" panose="020B0503020102020204" pitchFamily="34" charset="0"/>
            </a:rPr>
            <a:t>Zdravstvene teškoće</a:t>
          </a:r>
        </a:p>
      </dgm:t>
    </dgm:pt>
    <dgm:pt modelId="{8792CAE2-F4C3-4929-AC2F-A0655DFE639B}" type="parTrans" cxnId="{562A1F0C-76D8-4AE9-8792-5FBECAE38CB3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A0F1F088-CEF0-4B89-9DF0-9982606DC30F}" type="sibTrans" cxnId="{562A1F0C-76D8-4AE9-8792-5FBECAE38CB3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19D51FCA-804D-43EC-AB3A-6D446BCF2BBF}">
      <dgm:prSet phldrT="[Tekst]" custT="1"/>
      <dgm:spPr>
        <a:solidFill>
          <a:srgbClr val="94B6D2"/>
        </a:solidFill>
      </dgm:spPr>
      <dgm:t>
        <a:bodyPr/>
        <a:lstStyle/>
        <a:p>
          <a:r>
            <a:rPr lang="hr-HR" sz="2800" dirty="0">
              <a:solidFill>
                <a:schemeClr val="tx1"/>
              </a:solidFill>
              <a:latin typeface="Franklin Gothic Book" panose="020B0503020102020204" pitchFamily="34" charset="0"/>
            </a:rPr>
            <a:t>Otežani uvjeti obrazovanja</a:t>
          </a:r>
        </a:p>
      </dgm:t>
    </dgm:pt>
    <dgm:pt modelId="{9BAC5012-6BC3-4848-83BC-DFB57D248E25}" type="parTrans" cxnId="{BF07FD6F-B500-4D3B-A521-D1B089DB4C5D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BE382563-395D-48DE-8FAF-ECBDA5FCDD80}" type="sibTrans" cxnId="{BF07FD6F-B500-4D3B-A521-D1B089DB4C5D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5795919C-D7E6-4C18-BEBC-3FE904CFE995}">
      <dgm:prSet phldrT="[Teks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sz="2800" dirty="0">
              <a:latin typeface="Franklin Gothic Book" panose="020B0503020102020204" pitchFamily="34" charset="0"/>
            </a:rPr>
            <a:t>socijalni</a:t>
          </a:r>
        </a:p>
      </dgm:t>
    </dgm:pt>
    <dgm:pt modelId="{57F577C4-A958-4531-945E-FD530D8BC9BA}" type="parTrans" cxnId="{C4E0CF78-92DF-4C69-98E2-82A5CBC9404A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DA22919E-9A90-4B5C-815D-2D74F0E43110}" type="sibTrans" cxnId="{C4E0CF78-92DF-4C69-98E2-82A5CBC9404A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BAFA1AFD-6362-4B0C-86CF-511E89E08ED8}">
      <dgm:prSet phldrT="[Teks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sz="2800" dirty="0">
              <a:latin typeface="Franklin Gothic Book" panose="020B0503020102020204" pitchFamily="34" charset="0"/>
            </a:rPr>
            <a:t>ekonomski</a:t>
          </a:r>
        </a:p>
      </dgm:t>
    </dgm:pt>
    <dgm:pt modelId="{8CFD246A-E651-46F4-9758-3C7555C97F0D}" type="parTrans" cxnId="{999C1F1D-8E67-4429-B1C3-2C8A8A46F3F8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23108F91-2972-462A-8096-21F02572C7F2}" type="sibTrans" cxnId="{999C1F1D-8E67-4429-B1C3-2C8A8A46F3F8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5586433E-5DBD-4DAB-AD6F-86FA129D10E7}">
      <dgm:prSet phldrT="[Teks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sz="2800" dirty="0">
              <a:latin typeface="Franklin Gothic Book" panose="020B0503020102020204" pitchFamily="34" charset="0"/>
            </a:rPr>
            <a:t>odgojni</a:t>
          </a:r>
        </a:p>
      </dgm:t>
    </dgm:pt>
    <dgm:pt modelId="{4742FC1B-536A-4107-A664-E8995547EA43}" type="parTrans" cxnId="{AF72F6AD-52E6-4AFA-BD2E-596229A2568F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E95A0F5A-8434-452A-894B-65DC22080C21}" type="sibTrans" cxnId="{AF72F6AD-52E6-4AFA-BD2E-596229A2568F}">
      <dgm:prSet/>
      <dgm:spPr/>
      <dgm:t>
        <a:bodyPr/>
        <a:lstStyle/>
        <a:p>
          <a:endParaRPr lang="hr-HR" sz="2800">
            <a:latin typeface="Franklin Gothic Book" panose="020B0503020102020204" pitchFamily="34" charset="0"/>
          </a:endParaRPr>
        </a:p>
      </dgm:t>
    </dgm:pt>
    <dgm:pt modelId="{74EF671D-3649-4561-8650-0D38BC3F6F7A}" type="pres">
      <dgm:prSet presAssocID="{F3DD218D-8A23-418C-9158-C6253BF90625}" presName="Name0" presStyleCnt="0">
        <dgm:presLayoutVars>
          <dgm:dir/>
          <dgm:animLvl val="lvl"/>
          <dgm:resizeHandles val="exact"/>
        </dgm:presLayoutVars>
      </dgm:prSet>
      <dgm:spPr/>
    </dgm:pt>
    <dgm:pt modelId="{2170A6A8-B7A0-4719-9ACB-DAC64C166931}" type="pres">
      <dgm:prSet presAssocID="{F3D37D48-B3C1-4D02-8919-F907270B587C}" presName="composite" presStyleCnt="0"/>
      <dgm:spPr/>
    </dgm:pt>
    <dgm:pt modelId="{E2D01208-6AFE-47C5-ABBA-43FE32BA19DF}" type="pres">
      <dgm:prSet presAssocID="{F3D37D48-B3C1-4D02-8919-F907270B587C}" presName="parTx" presStyleLbl="alignNode1" presStyleIdx="0" presStyleCnt="3" custScaleY="95110">
        <dgm:presLayoutVars>
          <dgm:chMax val="0"/>
          <dgm:chPref val="0"/>
          <dgm:bulletEnabled val="1"/>
        </dgm:presLayoutVars>
      </dgm:prSet>
      <dgm:spPr/>
    </dgm:pt>
    <dgm:pt modelId="{D826C2EA-4749-401D-BCBC-E949B47054AA}" type="pres">
      <dgm:prSet presAssocID="{F3D37D48-B3C1-4D02-8919-F907270B587C}" presName="desTx" presStyleLbl="alignAccFollowNode1" presStyleIdx="0" presStyleCnt="3">
        <dgm:presLayoutVars>
          <dgm:bulletEnabled val="1"/>
        </dgm:presLayoutVars>
      </dgm:prSet>
      <dgm:spPr/>
    </dgm:pt>
    <dgm:pt modelId="{A61244B8-4E5C-45C6-83C9-AC8BA03B85DC}" type="pres">
      <dgm:prSet presAssocID="{A7F2A853-1821-4F9E-AE75-6212B4E082FC}" presName="space" presStyleCnt="0"/>
      <dgm:spPr/>
    </dgm:pt>
    <dgm:pt modelId="{9C7436EC-B044-48BC-A446-090DB1809060}" type="pres">
      <dgm:prSet presAssocID="{06BF79E0-847F-4327-8DE5-CDA1D6F01256}" presName="composite" presStyleCnt="0"/>
      <dgm:spPr/>
    </dgm:pt>
    <dgm:pt modelId="{5028C595-4AF3-48FF-80FE-FBEBC5509639}" type="pres">
      <dgm:prSet presAssocID="{06BF79E0-847F-4327-8DE5-CDA1D6F012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F562747-13E6-4B8B-B7A5-DD18ECBDF870}" type="pres">
      <dgm:prSet presAssocID="{06BF79E0-847F-4327-8DE5-CDA1D6F01256}" presName="desTx" presStyleLbl="alignAccFollowNode1" presStyleIdx="1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1E1E88F8-927C-499E-BAEF-98D99C8FE67B}" type="pres">
      <dgm:prSet presAssocID="{A0F1F088-CEF0-4B89-9DF0-9982606DC30F}" presName="space" presStyleCnt="0"/>
      <dgm:spPr/>
    </dgm:pt>
    <dgm:pt modelId="{7AF65CD8-F940-4A72-B3E4-6F08402D6EE2}" type="pres">
      <dgm:prSet presAssocID="{19D51FCA-804D-43EC-AB3A-6D446BCF2BBF}" presName="composite" presStyleCnt="0"/>
      <dgm:spPr/>
    </dgm:pt>
    <dgm:pt modelId="{A9C131D3-5BC3-4BFB-8434-DAE24F68BD5B}" type="pres">
      <dgm:prSet presAssocID="{19D51FCA-804D-43EC-AB3A-6D446BCF2BB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A5F9906-E50E-4A14-8E74-34F950269C27}" type="pres">
      <dgm:prSet presAssocID="{19D51FCA-804D-43EC-AB3A-6D446BCF2BB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62A1F0C-76D8-4AE9-8792-5FBECAE38CB3}" srcId="{F3DD218D-8A23-418C-9158-C6253BF90625}" destId="{06BF79E0-847F-4327-8DE5-CDA1D6F01256}" srcOrd="1" destOrd="0" parTransId="{8792CAE2-F4C3-4929-AC2F-A0655DFE639B}" sibTransId="{A0F1F088-CEF0-4B89-9DF0-9982606DC30F}"/>
    <dgm:cxn modelId="{EA921415-9F00-4847-9FA4-EDFD79D44E2B}" type="presOf" srcId="{5586433E-5DBD-4DAB-AD6F-86FA129D10E7}" destId="{1A5F9906-E50E-4A14-8E74-34F950269C27}" srcOrd="0" destOrd="2" presId="urn:microsoft.com/office/officeart/2005/8/layout/hList1"/>
    <dgm:cxn modelId="{999C1F1D-8E67-4429-B1C3-2C8A8A46F3F8}" srcId="{19D51FCA-804D-43EC-AB3A-6D446BCF2BBF}" destId="{BAFA1AFD-6362-4B0C-86CF-511E89E08ED8}" srcOrd="1" destOrd="0" parTransId="{8CFD246A-E651-46F4-9758-3C7555C97F0D}" sibTransId="{23108F91-2972-462A-8096-21F02572C7F2}"/>
    <dgm:cxn modelId="{EE41AF3A-A4BD-4DE9-9545-C386C47023A8}" type="presOf" srcId="{4E1202BB-E506-4A6B-A694-E60B673FC02B}" destId="{D826C2EA-4749-401D-BCBC-E949B47054AA}" srcOrd="0" destOrd="1" presId="urn:microsoft.com/office/officeart/2005/8/layout/hList1"/>
    <dgm:cxn modelId="{631AB65E-B164-4BFC-BF11-5804368BE7CC}" type="presOf" srcId="{F3D37D48-B3C1-4D02-8919-F907270B587C}" destId="{E2D01208-6AFE-47C5-ABBA-43FE32BA19DF}" srcOrd="0" destOrd="0" presId="urn:microsoft.com/office/officeart/2005/8/layout/hList1"/>
    <dgm:cxn modelId="{2D96FF60-21EB-41E8-9012-3782C3A0B89A}" type="presOf" srcId="{F3DD218D-8A23-418C-9158-C6253BF90625}" destId="{74EF671D-3649-4561-8650-0D38BC3F6F7A}" srcOrd="0" destOrd="0" presId="urn:microsoft.com/office/officeart/2005/8/layout/hList1"/>
    <dgm:cxn modelId="{BF07FD6F-B500-4D3B-A521-D1B089DB4C5D}" srcId="{F3DD218D-8A23-418C-9158-C6253BF90625}" destId="{19D51FCA-804D-43EC-AB3A-6D446BCF2BBF}" srcOrd="2" destOrd="0" parTransId="{9BAC5012-6BC3-4848-83BC-DFB57D248E25}" sibTransId="{BE382563-395D-48DE-8FAF-ECBDA5FCDD80}"/>
    <dgm:cxn modelId="{5F77D876-EC85-4940-8FFD-C649E1B05BBD}" type="presOf" srcId="{06BF79E0-847F-4327-8DE5-CDA1D6F01256}" destId="{5028C595-4AF3-48FF-80FE-FBEBC5509639}" srcOrd="0" destOrd="0" presId="urn:microsoft.com/office/officeart/2005/8/layout/hList1"/>
    <dgm:cxn modelId="{C4E0CF78-92DF-4C69-98E2-82A5CBC9404A}" srcId="{19D51FCA-804D-43EC-AB3A-6D446BCF2BBF}" destId="{5795919C-D7E6-4C18-BEBC-3FE904CFE995}" srcOrd="0" destOrd="0" parTransId="{57F577C4-A958-4531-945E-FD530D8BC9BA}" sibTransId="{DA22919E-9A90-4B5C-815D-2D74F0E43110}"/>
    <dgm:cxn modelId="{A3CAD779-48E0-43E7-BE74-5A66B0D0B1D7}" type="presOf" srcId="{5795919C-D7E6-4C18-BEBC-3FE904CFE995}" destId="{1A5F9906-E50E-4A14-8E74-34F950269C27}" srcOrd="0" destOrd="0" presId="urn:microsoft.com/office/officeart/2005/8/layout/hList1"/>
    <dgm:cxn modelId="{23FFBD89-62AF-448B-9D10-E505942F500B}" type="presOf" srcId="{BAFA1AFD-6362-4B0C-86CF-511E89E08ED8}" destId="{1A5F9906-E50E-4A14-8E74-34F950269C27}" srcOrd="0" destOrd="1" presId="urn:microsoft.com/office/officeart/2005/8/layout/hList1"/>
    <dgm:cxn modelId="{63C2008E-6708-4D89-AE8D-849E10DBCFA7}" srcId="{F3DD218D-8A23-418C-9158-C6253BF90625}" destId="{F3D37D48-B3C1-4D02-8919-F907270B587C}" srcOrd="0" destOrd="0" parTransId="{E0305F12-4E79-4825-B325-A26AD8845A08}" sibTransId="{A7F2A853-1821-4F9E-AE75-6212B4E082FC}"/>
    <dgm:cxn modelId="{1DD4C590-2CBC-42ED-B271-76AE0FB444BB}" type="presOf" srcId="{E0280211-9752-4821-B3AB-53E63796978A}" destId="{D826C2EA-4749-401D-BCBC-E949B47054AA}" srcOrd="0" destOrd="0" presId="urn:microsoft.com/office/officeart/2005/8/layout/hList1"/>
    <dgm:cxn modelId="{D5D418A7-CE69-43ED-BBBC-FB70986990C5}" srcId="{F3D37D48-B3C1-4D02-8919-F907270B587C}" destId="{4E1202BB-E506-4A6B-A694-E60B673FC02B}" srcOrd="1" destOrd="0" parTransId="{EE24FDB6-7E02-4799-81DF-283845802013}" sibTransId="{17385009-4D3B-4438-BBA2-D336C9582424}"/>
    <dgm:cxn modelId="{AF72F6AD-52E6-4AFA-BD2E-596229A2568F}" srcId="{19D51FCA-804D-43EC-AB3A-6D446BCF2BBF}" destId="{5586433E-5DBD-4DAB-AD6F-86FA129D10E7}" srcOrd="2" destOrd="0" parTransId="{4742FC1B-536A-4107-A664-E8995547EA43}" sibTransId="{E95A0F5A-8434-452A-894B-65DC22080C21}"/>
    <dgm:cxn modelId="{8C215FB9-AE41-4305-A8D6-0311C719E29F}" type="presOf" srcId="{19D51FCA-804D-43EC-AB3A-6D446BCF2BBF}" destId="{A9C131D3-5BC3-4BFB-8434-DAE24F68BD5B}" srcOrd="0" destOrd="0" presId="urn:microsoft.com/office/officeart/2005/8/layout/hList1"/>
    <dgm:cxn modelId="{486A51D4-CC73-43BD-8D6D-CBE072926839}" srcId="{F3D37D48-B3C1-4D02-8919-F907270B587C}" destId="{E0280211-9752-4821-B3AB-53E63796978A}" srcOrd="0" destOrd="0" parTransId="{5E87F12D-D938-4A6E-A7C2-6C452442F5D6}" sibTransId="{B81096D6-970D-41BF-85BC-D6804E6FC709}"/>
    <dgm:cxn modelId="{C4259CFA-DA89-4457-8C4C-4B8D1C6A4C47}" type="presParOf" srcId="{74EF671D-3649-4561-8650-0D38BC3F6F7A}" destId="{2170A6A8-B7A0-4719-9ACB-DAC64C166931}" srcOrd="0" destOrd="0" presId="urn:microsoft.com/office/officeart/2005/8/layout/hList1"/>
    <dgm:cxn modelId="{EF9438E1-52A6-4E78-B0D5-77C41C128FB3}" type="presParOf" srcId="{2170A6A8-B7A0-4719-9ACB-DAC64C166931}" destId="{E2D01208-6AFE-47C5-ABBA-43FE32BA19DF}" srcOrd="0" destOrd="0" presId="urn:microsoft.com/office/officeart/2005/8/layout/hList1"/>
    <dgm:cxn modelId="{B7F7082E-65F2-4570-B774-4D1C110E13B3}" type="presParOf" srcId="{2170A6A8-B7A0-4719-9ACB-DAC64C166931}" destId="{D826C2EA-4749-401D-BCBC-E949B47054AA}" srcOrd="1" destOrd="0" presId="urn:microsoft.com/office/officeart/2005/8/layout/hList1"/>
    <dgm:cxn modelId="{E128A31E-EBD1-4898-876E-C45708E33CFC}" type="presParOf" srcId="{74EF671D-3649-4561-8650-0D38BC3F6F7A}" destId="{A61244B8-4E5C-45C6-83C9-AC8BA03B85DC}" srcOrd="1" destOrd="0" presId="urn:microsoft.com/office/officeart/2005/8/layout/hList1"/>
    <dgm:cxn modelId="{5DFD2CFF-E324-43F5-BEEC-2F9ADD784167}" type="presParOf" srcId="{74EF671D-3649-4561-8650-0D38BC3F6F7A}" destId="{9C7436EC-B044-48BC-A446-090DB1809060}" srcOrd="2" destOrd="0" presId="urn:microsoft.com/office/officeart/2005/8/layout/hList1"/>
    <dgm:cxn modelId="{5697791A-D11E-4393-9AB0-24FA7675A143}" type="presParOf" srcId="{9C7436EC-B044-48BC-A446-090DB1809060}" destId="{5028C595-4AF3-48FF-80FE-FBEBC5509639}" srcOrd="0" destOrd="0" presId="urn:microsoft.com/office/officeart/2005/8/layout/hList1"/>
    <dgm:cxn modelId="{42BDFB8E-23EA-4869-A5B0-1AFAC09324CC}" type="presParOf" srcId="{9C7436EC-B044-48BC-A446-090DB1809060}" destId="{BF562747-13E6-4B8B-B7A5-DD18ECBDF870}" srcOrd="1" destOrd="0" presId="urn:microsoft.com/office/officeart/2005/8/layout/hList1"/>
    <dgm:cxn modelId="{26FEAE9E-D0B1-496B-806B-F8B16777C9C3}" type="presParOf" srcId="{74EF671D-3649-4561-8650-0D38BC3F6F7A}" destId="{1E1E88F8-927C-499E-BAEF-98D99C8FE67B}" srcOrd="3" destOrd="0" presId="urn:microsoft.com/office/officeart/2005/8/layout/hList1"/>
    <dgm:cxn modelId="{32ACD192-6A20-40E4-9DFA-8429614BF943}" type="presParOf" srcId="{74EF671D-3649-4561-8650-0D38BC3F6F7A}" destId="{7AF65CD8-F940-4A72-B3E4-6F08402D6EE2}" srcOrd="4" destOrd="0" presId="urn:microsoft.com/office/officeart/2005/8/layout/hList1"/>
    <dgm:cxn modelId="{620C3162-290D-42E5-9459-66C949084E5C}" type="presParOf" srcId="{7AF65CD8-F940-4A72-B3E4-6F08402D6EE2}" destId="{A9C131D3-5BC3-4BFB-8434-DAE24F68BD5B}" srcOrd="0" destOrd="0" presId="urn:microsoft.com/office/officeart/2005/8/layout/hList1"/>
    <dgm:cxn modelId="{8CCF837D-F97E-44BD-8E1F-D4F79E5D42D3}" type="presParOf" srcId="{7AF65CD8-F940-4A72-B3E4-6F08402D6EE2}" destId="{1A5F9906-E50E-4A14-8E74-34F950269C27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01208-6AFE-47C5-ABBA-43FE32BA19DF}">
      <dsp:nvSpPr>
        <dsp:cNvPr id="0" name=""/>
        <dsp:cNvSpPr/>
      </dsp:nvSpPr>
      <dsp:spPr>
        <a:xfrm>
          <a:off x="2587" y="539492"/>
          <a:ext cx="2523092" cy="74705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>
              <a:solidFill>
                <a:schemeClr val="tx1"/>
              </a:solidFill>
            </a:rPr>
            <a:t>zajednički</a:t>
          </a:r>
        </a:p>
      </dsp:txBody>
      <dsp:txXfrm>
        <a:off x="2587" y="539492"/>
        <a:ext cx="2523092" cy="747051"/>
      </dsp:txXfrm>
    </dsp:sp>
    <dsp:sp modelId="{D826C2EA-4749-401D-BCBC-E949B47054AA}">
      <dsp:nvSpPr>
        <dsp:cNvPr id="0" name=""/>
        <dsp:cNvSpPr/>
      </dsp:nvSpPr>
      <dsp:spPr>
        <a:xfrm>
          <a:off x="2587" y="1267339"/>
          <a:ext cx="2523092" cy="1361520"/>
        </a:xfrm>
        <a:prstGeom prst="rect">
          <a:avLst/>
        </a:prstGeom>
        <a:solidFill>
          <a:srgbClr val="94B6D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100" kern="1200" dirty="0"/>
            <a:t>prosjek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100" kern="1200" dirty="0"/>
            <a:t>ocjene</a:t>
          </a:r>
        </a:p>
      </dsp:txBody>
      <dsp:txXfrm>
        <a:off x="2587" y="1267339"/>
        <a:ext cx="2523092" cy="1361520"/>
      </dsp:txXfrm>
    </dsp:sp>
    <dsp:sp modelId="{5028C595-4AF3-48FF-80FE-FBEBC5509639}">
      <dsp:nvSpPr>
        <dsp:cNvPr id="0" name=""/>
        <dsp:cNvSpPr/>
      </dsp:nvSpPr>
      <dsp:spPr>
        <a:xfrm>
          <a:off x="2878913" y="490494"/>
          <a:ext cx="2523092" cy="82584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>
              <a:solidFill>
                <a:schemeClr val="tx1"/>
              </a:solidFill>
            </a:rPr>
            <a:t>dodatni</a:t>
          </a:r>
        </a:p>
      </dsp:txBody>
      <dsp:txXfrm>
        <a:off x="2878913" y="490494"/>
        <a:ext cx="2523092" cy="825843"/>
      </dsp:txXfrm>
    </dsp:sp>
    <dsp:sp modelId="{BF562747-13E6-4B8B-B7A5-DD18ECBDF870}">
      <dsp:nvSpPr>
        <dsp:cNvPr id="0" name=""/>
        <dsp:cNvSpPr/>
      </dsp:nvSpPr>
      <dsp:spPr>
        <a:xfrm>
          <a:off x="2878913" y="1316337"/>
          <a:ext cx="2523092" cy="1361520"/>
        </a:xfrm>
        <a:prstGeom prst="rect">
          <a:avLst/>
        </a:prstGeom>
        <a:solidFill>
          <a:srgbClr val="94B6D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100" kern="1200" dirty="0"/>
            <a:t>testiranja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100" kern="1200" dirty="0"/>
            <a:t>natjecanja</a:t>
          </a:r>
        </a:p>
      </dsp:txBody>
      <dsp:txXfrm>
        <a:off x="2878913" y="1316337"/>
        <a:ext cx="2523092" cy="1361520"/>
      </dsp:txXfrm>
    </dsp:sp>
    <dsp:sp modelId="{A9C131D3-5BC3-4BFB-8434-DAE24F68BD5B}">
      <dsp:nvSpPr>
        <dsp:cNvPr id="0" name=""/>
        <dsp:cNvSpPr/>
      </dsp:nvSpPr>
      <dsp:spPr>
        <a:xfrm>
          <a:off x="5755239" y="490494"/>
          <a:ext cx="2523092" cy="82584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>
              <a:solidFill>
                <a:schemeClr val="tx1"/>
              </a:solidFill>
            </a:rPr>
            <a:t>posebni</a:t>
          </a:r>
        </a:p>
      </dsp:txBody>
      <dsp:txXfrm>
        <a:off x="5755239" y="490494"/>
        <a:ext cx="2523092" cy="825843"/>
      </dsp:txXfrm>
    </dsp:sp>
    <dsp:sp modelId="{1A5F9906-E50E-4A14-8E74-34F950269C27}">
      <dsp:nvSpPr>
        <dsp:cNvPr id="0" name=""/>
        <dsp:cNvSpPr/>
      </dsp:nvSpPr>
      <dsp:spPr>
        <a:xfrm>
          <a:off x="5755239" y="1316337"/>
          <a:ext cx="2523092" cy="1361520"/>
        </a:xfrm>
        <a:prstGeom prst="rect">
          <a:avLst/>
        </a:prstGeom>
        <a:solidFill>
          <a:srgbClr val="94B6D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100" kern="1200" dirty="0"/>
            <a:t>prilagođeni program</a:t>
          </a:r>
        </a:p>
      </dsp:txBody>
      <dsp:txXfrm>
        <a:off x="5755239" y="1316337"/>
        <a:ext cx="2523092" cy="136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01208-6AFE-47C5-ABBA-43FE32BA19DF}">
      <dsp:nvSpPr>
        <dsp:cNvPr id="0" name=""/>
        <dsp:cNvSpPr/>
      </dsp:nvSpPr>
      <dsp:spPr>
        <a:xfrm>
          <a:off x="2520" y="40473"/>
          <a:ext cx="2457273" cy="934845"/>
        </a:xfrm>
        <a:prstGeom prst="rect">
          <a:avLst/>
        </a:prstGeom>
        <a:solidFill>
          <a:srgbClr val="94B6D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Teškoće</a:t>
          </a:r>
        </a:p>
      </dsp:txBody>
      <dsp:txXfrm>
        <a:off x="2520" y="40473"/>
        <a:ext cx="2457273" cy="934845"/>
      </dsp:txXfrm>
    </dsp:sp>
    <dsp:sp modelId="{D826C2EA-4749-401D-BCBC-E949B47054AA}">
      <dsp:nvSpPr>
        <dsp:cNvPr id="0" name=""/>
        <dsp:cNvSpPr/>
      </dsp:nvSpPr>
      <dsp:spPr>
        <a:xfrm>
          <a:off x="2520" y="951286"/>
          <a:ext cx="2457273" cy="188856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latin typeface="Franklin Gothic Book" panose="020B0503020102020204" pitchFamily="34" charset="0"/>
            </a:rPr>
            <a:t>učenju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latin typeface="Franklin Gothic Book" panose="020B0503020102020204" pitchFamily="34" charset="0"/>
            </a:rPr>
            <a:t>razvoju</a:t>
          </a:r>
        </a:p>
      </dsp:txBody>
      <dsp:txXfrm>
        <a:off x="2520" y="951286"/>
        <a:ext cx="2457273" cy="1888560"/>
      </dsp:txXfrm>
    </dsp:sp>
    <dsp:sp modelId="{5028C595-4AF3-48FF-80FE-FBEBC5509639}">
      <dsp:nvSpPr>
        <dsp:cNvPr id="0" name=""/>
        <dsp:cNvSpPr/>
      </dsp:nvSpPr>
      <dsp:spPr>
        <a:xfrm>
          <a:off x="2803811" y="4425"/>
          <a:ext cx="2457273" cy="982909"/>
        </a:xfrm>
        <a:prstGeom prst="rect">
          <a:avLst/>
        </a:prstGeom>
        <a:solidFill>
          <a:srgbClr val="94B6D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Zdravstvene teškoće</a:t>
          </a:r>
        </a:p>
      </dsp:txBody>
      <dsp:txXfrm>
        <a:off x="2803811" y="4425"/>
        <a:ext cx="2457273" cy="982909"/>
      </dsp:txXfrm>
    </dsp:sp>
    <dsp:sp modelId="{BF562747-13E6-4B8B-B7A5-DD18ECBDF870}">
      <dsp:nvSpPr>
        <dsp:cNvPr id="0" name=""/>
        <dsp:cNvSpPr/>
      </dsp:nvSpPr>
      <dsp:spPr>
        <a:xfrm>
          <a:off x="2803811" y="987334"/>
          <a:ext cx="2457273" cy="18885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131D3-5BC3-4BFB-8434-DAE24F68BD5B}">
      <dsp:nvSpPr>
        <dsp:cNvPr id="0" name=""/>
        <dsp:cNvSpPr/>
      </dsp:nvSpPr>
      <dsp:spPr>
        <a:xfrm>
          <a:off x="5605103" y="4425"/>
          <a:ext cx="2457273" cy="982909"/>
        </a:xfrm>
        <a:prstGeom prst="rect">
          <a:avLst/>
        </a:prstGeom>
        <a:solidFill>
          <a:srgbClr val="94B6D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  <a:latin typeface="Franklin Gothic Book" panose="020B0503020102020204" pitchFamily="34" charset="0"/>
            </a:rPr>
            <a:t>Otežani uvjeti obrazovanja</a:t>
          </a:r>
        </a:p>
      </dsp:txBody>
      <dsp:txXfrm>
        <a:off x="5605103" y="4425"/>
        <a:ext cx="2457273" cy="982909"/>
      </dsp:txXfrm>
    </dsp:sp>
    <dsp:sp modelId="{1A5F9906-E50E-4A14-8E74-34F950269C27}">
      <dsp:nvSpPr>
        <dsp:cNvPr id="0" name=""/>
        <dsp:cNvSpPr/>
      </dsp:nvSpPr>
      <dsp:spPr>
        <a:xfrm>
          <a:off x="5605103" y="987334"/>
          <a:ext cx="2457273" cy="188856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latin typeface="Franklin Gothic Book" panose="020B0503020102020204" pitchFamily="34" charset="0"/>
            </a:rPr>
            <a:t>socijalni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latin typeface="Franklin Gothic Book" panose="020B0503020102020204" pitchFamily="34" charset="0"/>
            </a:rPr>
            <a:t>ekonomski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800" kern="1200" dirty="0">
              <a:latin typeface="Franklin Gothic Book" panose="020B0503020102020204" pitchFamily="34" charset="0"/>
            </a:rPr>
            <a:t>odgojni</a:t>
          </a:r>
        </a:p>
      </dsp:txBody>
      <dsp:txXfrm>
        <a:off x="5605103" y="987334"/>
        <a:ext cx="2457273" cy="188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6042BD34-15B3-499A-988C-267594BCED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856AED4-3753-41E2-A421-9A66FE3FD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C468E-E8F8-44C4-90B3-1C83623D622C}" type="datetimeFigureOut">
              <a:rPr lang="hr-HR" smtClean="0">
                <a:latin typeface="Franklin Gothic Book" panose="020B0503020102020204" pitchFamily="34" charset="0"/>
              </a:rPr>
              <a:t>30.4.2024.</a:t>
            </a:fld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A9F5B90-4C41-4A07-B2AA-3C3E08A0E0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>
              <a:latin typeface="Franklin Gothic Book" panose="020B0503020102020204" pitchFamily="34" charset="0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1BC1153-12F2-4507-B139-E8A154D2CD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D3726-2624-4B1B-BF05-9E340C009DA4}" type="slidenum">
              <a:rPr lang="hr-HR" smtClean="0">
                <a:latin typeface="Franklin Gothic Book" panose="020B0503020102020204" pitchFamily="34" charset="0"/>
              </a:rPr>
              <a:t>‹#›</a:t>
            </a:fld>
            <a:endParaRPr lang="hr-H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22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 panose="020B05030201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fld id="{E08AA3D6-9B30-416A-B926-28D18747BAC9}" type="datetimeFigureOut">
              <a:rPr lang="hr-HR" smtClean="0"/>
              <a:pPr/>
              <a:t>30.4.2024.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 panose="020B05030201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 panose="020B0503020102020204" pitchFamily="34" charset="0"/>
              </a:defRPr>
            </a:lvl1pPr>
          </a:lstStyle>
          <a:p>
            <a:fld id="{B8D002CE-3D2F-45BA-8FF0-3F087B307EC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805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1356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8821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13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944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473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5671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456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3322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3985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109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03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41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615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168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16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892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83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002CE-3D2F-45BA-8FF0-3F087B307EC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878D72-AC8C-4296-8F7C-C91C3A3225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B481B-635E-4BE5-BF16-1F6FCE848A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9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1E836-9365-4308-AA3B-1AB3A50BCA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BA98F-1848-40FA-8D4F-7CBA8A4ED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1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CFEDD-25A9-4B62-AA63-D5563D7A88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A6041-961E-47CD-92D6-190400FB60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6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2BBABAB-A888-47EB-A5B9-1D6CB24C4187}" type="slidenum">
              <a:rPr lang="hr-H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400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3AC8B-6952-47EF-B8CF-99DDA029C9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854CF-95E8-44E3-B275-0EE4373E92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99480-57B4-4A93-ABE8-9904F83C13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A2F1D-59A8-4B19-A692-FD12BCDAB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96A62-A759-49C6-9FAC-2BFAD8881C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B5E23-D94D-47E3-B659-14FFB367E3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F4D37-A0E3-4CB3-8A40-C07A63774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A7FCA-0907-4F30-AA6E-B96097608D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1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314DF-2AAE-4D82-A8C4-3FF0CCCA22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1B481-AF13-4FEA-9DDB-A1C05ACD94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1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9DE34-497D-4FDB-9954-3FB04C5362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A4990-781F-4C7D-A05E-71DC3424F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0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5A354-4080-4688-B629-97EC0A3027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921F-717C-4388-895A-C03B4009F9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3B4BD-0973-4063-BD73-51A709D1F1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6328B-5A2A-4767-9936-C9200D94E4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6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99480-57B4-4A93-ABE8-9904F83C13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0A2F1D-59A8-4B19-A692-FD12BCDAB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5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jbelin1000seconden.be/menu/tiki-index.php?page=2e+zondag+van+de+veertigdagentijd+A+-+eerste+lezing" TargetMode="Externa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jbelin1000seconden.be/menu/tiki-index.php?page=2e+zondag+van+de+veertigdagentijd+A+-+eerste+lezing" TargetMode="Externa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iancookeducator.wordpress.com/2015/03/29/make-the-right-decision-about-colleg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35C10BE6-4261-447D-BA2B-8E0A13EC46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6400"/>
                    </a14:imgEffect>
                    <a14:imgEffect>
                      <a14:brightnessContrast bright="-1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3844"/>
            <a:ext cx="6912768" cy="64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51C2C55-0B3E-47CE-8E66-47AE2486A74C}"/>
              </a:ext>
            </a:extLst>
          </p:cNvPr>
          <p:cNvSpPr txBox="1"/>
          <p:nvPr/>
        </p:nvSpPr>
        <p:spPr>
          <a:xfrm>
            <a:off x="2699792" y="620688"/>
            <a:ext cx="391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u="sng" dirty="0"/>
              <a:t>KATALOG ZANIMANJA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A9C01AD-52E7-4E78-B221-74ABBB41F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2282"/>
            <a:ext cx="5976664" cy="483053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97CB58C-148F-4C26-B64D-0EA37FB24BBE}"/>
              </a:ext>
            </a:extLst>
          </p:cNvPr>
          <p:cNvSpPr txBox="1"/>
          <p:nvPr/>
        </p:nvSpPr>
        <p:spPr>
          <a:xfrm>
            <a:off x="2483768" y="631902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u="sng" dirty="0">
                <a:solidFill>
                  <a:srgbClr val="00B0F0"/>
                </a:solidFill>
              </a:rPr>
              <a:t>https://e-usmjeravanje.hzz.hr/Pretraga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18B8421F-C193-4216-8210-E35BC3629C8D}"/>
              </a:ext>
            </a:extLst>
          </p:cNvPr>
          <p:cNvSpPr/>
          <p:nvPr/>
        </p:nvSpPr>
        <p:spPr>
          <a:xfrm>
            <a:off x="5796136" y="4077072"/>
            <a:ext cx="96566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249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niOkvir 17"/>
          <p:cNvSpPr txBox="1"/>
          <p:nvPr/>
        </p:nvSpPr>
        <p:spPr>
          <a:xfrm>
            <a:off x="2686556" y="202606"/>
            <a:ext cx="37708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4400" b="1" dirty="0">
                <a:latin typeface="Franklin Gothic Book" panose="020B0503020102020204" pitchFamily="34" charset="0"/>
              </a:rPr>
              <a:t>Srednje škole</a:t>
            </a:r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58B77A36-93D8-42B5-A3F4-9C1AA1121A40}"/>
              </a:ext>
            </a:extLst>
          </p:cNvPr>
          <p:cNvGrpSpPr/>
          <p:nvPr/>
        </p:nvGrpSpPr>
        <p:grpSpPr>
          <a:xfrm>
            <a:off x="3208891" y="1647175"/>
            <a:ext cx="2506632" cy="958652"/>
            <a:chOff x="3502916" y="0"/>
            <a:chExt cx="1775684" cy="666121"/>
          </a:xfrm>
        </p:grpSpPr>
        <p:sp>
          <p:nvSpPr>
            <p:cNvPr id="28" name="Pravokutnik: zaobljeni kutovi 27">
              <a:extLst>
                <a:ext uri="{FF2B5EF4-FFF2-40B4-BE49-F238E27FC236}">
                  <a16:creationId xmlns:a16="http://schemas.microsoft.com/office/drawing/2014/main" id="{93390F16-5B29-41CF-A5D3-E9C07BE27EBA}"/>
                </a:ext>
              </a:extLst>
            </p:cNvPr>
            <p:cNvSpPr/>
            <p:nvPr/>
          </p:nvSpPr>
          <p:spPr>
            <a:xfrm>
              <a:off x="3502916" y="0"/>
              <a:ext cx="1775684" cy="666121"/>
            </a:xfrm>
            <a:prstGeom prst="roundRect">
              <a:avLst>
                <a:gd name="adj" fmla="val 10000"/>
              </a:avLst>
            </a:prstGeom>
            <a:solidFill>
              <a:srgbClr val="94B6D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Pravokutnik: zaobljeni kutovi 4">
              <a:extLst>
                <a:ext uri="{FF2B5EF4-FFF2-40B4-BE49-F238E27FC236}">
                  <a16:creationId xmlns:a16="http://schemas.microsoft.com/office/drawing/2014/main" id="{4815161D-A829-4C3C-9CA7-F4D795962391}"/>
                </a:ext>
              </a:extLst>
            </p:cNvPr>
            <p:cNvSpPr txBox="1"/>
            <p:nvPr/>
          </p:nvSpPr>
          <p:spPr>
            <a:xfrm>
              <a:off x="3522426" y="19510"/>
              <a:ext cx="1736664" cy="6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200" b="1" kern="1200" dirty="0">
                  <a:latin typeface="Franklin Gothic Book" panose="020B0503020102020204" pitchFamily="34" charset="0"/>
                </a:rPr>
                <a:t>Strukovne škole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E4D7B6C5-4B6A-46E6-A087-B6B5B57CF7FB}"/>
              </a:ext>
            </a:extLst>
          </p:cNvPr>
          <p:cNvGrpSpPr/>
          <p:nvPr/>
        </p:nvGrpSpPr>
        <p:grpSpPr>
          <a:xfrm>
            <a:off x="99355" y="1084415"/>
            <a:ext cx="2160240" cy="936000"/>
            <a:chOff x="3502916" y="0"/>
            <a:chExt cx="1775684" cy="666121"/>
          </a:xfrm>
        </p:grpSpPr>
        <p:sp>
          <p:nvSpPr>
            <p:cNvPr id="31" name="Pravokutnik: zaobljeni kutovi 30">
              <a:extLst>
                <a:ext uri="{FF2B5EF4-FFF2-40B4-BE49-F238E27FC236}">
                  <a16:creationId xmlns:a16="http://schemas.microsoft.com/office/drawing/2014/main" id="{AC6CC557-93FF-4B81-BDC3-9E392E60B14F}"/>
                </a:ext>
              </a:extLst>
            </p:cNvPr>
            <p:cNvSpPr/>
            <p:nvPr/>
          </p:nvSpPr>
          <p:spPr>
            <a:xfrm>
              <a:off x="3502916" y="0"/>
              <a:ext cx="1775684" cy="666121"/>
            </a:xfrm>
            <a:prstGeom prst="roundRect">
              <a:avLst>
                <a:gd name="adj" fmla="val 10000"/>
              </a:avLst>
            </a:prstGeom>
            <a:solidFill>
              <a:srgbClr val="94B6D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Pravokutnik: zaobljeni kutovi 4">
              <a:extLst>
                <a:ext uri="{FF2B5EF4-FFF2-40B4-BE49-F238E27FC236}">
                  <a16:creationId xmlns:a16="http://schemas.microsoft.com/office/drawing/2014/main" id="{47A0FE3A-0290-4906-9085-09594F4360DD}"/>
                </a:ext>
              </a:extLst>
            </p:cNvPr>
            <p:cNvSpPr txBox="1"/>
            <p:nvPr/>
          </p:nvSpPr>
          <p:spPr>
            <a:xfrm>
              <a:off x="3522426" y="19510"/>
              <a:ext cx="1736664" cy="627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200" b="1" kern="1200" dirty="0">
                  <a:latin typeface="Franklin Gothic Book" panose="020B0503020102020204" pitchFamily="34" charset="0"/>
                </a:rPr>
                <a:t>Gimnazije</a:t>
              </a: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23B48CD5-B472-4F89-897E-CF790D4467C6}"/>
              </a:ext>
            </a:extLst>
          </p:cNvPr>
          <p:cNvGrpSpPr/>
          <p:nvPr/>
        </p:nvGrpSpPr>
        <p:grpSpPr>
          <a:xfrm>
            <a:off x="6888869" y="1111829"/>
            <a:ext cx="2135837" cy="964231"/>
            <a:chOff x="3502916" y="0"/>
            <a:chExt cx="1775684" cy="666356"/>
          </a:xfrm>
        </p:grpSpPr>
        <p:sp>
          <p:nvSpPr>
            <p:cNvPr id="34" name="Pravokutnik: zaobljeni kutovi 33">
              <a:extLst>
                <a:ext uri="{FF2B5EF4-FFF2-40B4-BE49-F238E27FC236}">
                  <a16:creationId xmlns:a16="http://schemas.microsoft.com/office/drawing/2014/main" id="{351762D6-C100-4222-82BE-86323E92C9FD}"/>
                </a:ext>
              </a:extLst>
            </p:cNvPr>
            <p:cNvSpPr/>
            <p:nvPr/>
          </p:nvSpPr>
          <p:spPr>
            <a:xfrm>
              <a:off x="3502916" y="0"/>
              <a:ext cx="1775684" cy="666121"/>
            </a:xfrm>
            <a:prstGeom prst="roundRect">
              <a:avLst>
                <a:gd name="adj" fmla="val 10000"/>
              </a:avLst>
            </a:prstGeom>
            <a:solidFill>
              <a:srgbClr val="94B6D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Pravokutnik: zaobljeni kutovi 4">
              <a:extLst>
                <a:ext uri="{FF2B5EF4-FFF2-40B4-BE49-F238E27FC236}">
                  <a16:creationId xmlns:a16="http://schemas.microsoft.com/office/drawing/2014/main" id="{856E61CF-2C62-4D6B-AEE7-7C3F4A7B5F99}"/>
                </a:ext>
              </a:extLst>
            </p:cNvPr>
            <p:cNvSpPr txBox="1"/>
            <p:nvPr/>
          </p:nvSpPr>
          <p:spPr>
            <a:xfrm>
              <a:off x="3522426" y="19510"/>
              <a:ext cx="1736664" cy="646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3200" b="1" kern="1200" dirty="0">
                  <a:latin typeface="Franklin Gothic Book" panose="020B0503020102020204" pitchFamily="34" charset="0"/>
                </a:rPr>
                <a:t>Umjetničke  škole</a:t>
              </a:r>
            </a:p>
          </p:txBody>
        </p:sp>
      </p:grpSp>
      <p:sp>
        <p:nvSpPr>
          <p:cNvPr id="45" name="Lijeva vitičasta zagrada 44">
            <a:extLst>
              <a:ext uri="{FF2B5EF4-FFF2-40B4-BE49-F238E27FC236}">
                <a16:creationId xmlns:a16="http://schemas.microsoft.com/office/drawing/2014/main" id="{86D91409-8A1A-453B-92E6-D33FA82C7D2A}"/>
              </a:ext>
            </a:extLst>
          </p:cNvPr>
          <p:cNvSpPr/>
          <p:nvPr/>
        </p:nvSpPr>
        <p:spPr>
          <a:xfrm rot="5400000">
            <a:off x="3803314" y="1117129"/>
            <a:ext cx="1312378" cy="4394117"/>
          </a:xfrm>
          <a:prstGeom prst="leftBrace">
            <a:avLst>
              <a:gd name="adj1" fmla="val 69178"/>
              <a:gd name="adj2" fmla="val 50000"/>
            </a:avLst>
          </a:prstGeom>
          <a:solidFill>
            <a:srgbClr val="94B6D2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2800"/>
          </a:p>
        </p:txBody>
      </p:sp>
      <p:sp>
        <p:nvSpPr>
          <p:cNvPr id="46" name="Pravokutnik 45">
            <a:extLst>
              <a:ext uri="{FF2B5EF4-FFF2-40B4-BE49-F238E27FC236}">
                <a16:creationId xmlns:a16="http://schemas.microsoft.com/office/drawing/2014/main" id="{87F896AC-D921-4833-B710-B81AB4734BF5}"/>
              </a:ext>
            </a:extLst>
          </p:cNvPr>
          <p:cNvSpPr/>
          <p:nvPr/>
        </p:nvSpPr>
        <p:spPr>
          <a:xfrm>
            <a:off x="2318393" y="4103326"/>
            <a:ext cx="1893567" cy="523220"/>
          </a:xfrm>
          <a:prstGeom prst="rect">
            <a:avLst/>
          </a:prstGeom>
          <a:solidFill>
            <a:srgbClr val="94B6D2"/>
          </a:solidFill>
        </p:spPr>
        <p:txBody>
          <a:bodyPr wrap="square">
            <a:spAutoFit/>
          </a:bodyPr>
          <a:lstStyle/>
          <a:p>
            <a:pPr algn="ctr"/>
            <a:r>
              <a:rPr lang="hr-HR" sz="2800" dirty="0"/>
              <a:t>4 god.</a:t>
            </a:r>
          </a:p>
        </p:txBody>
      </p:sp>
      <p:sp>
        <p:nvSpPr>
          <p:cNvPr id="47" name="Pravokutnik 46">
            <a:extLst>
              <a:ext uri="{FF2B5EF4-FFF2-40B4-BE49-F238E27FC236}">
                <a16:creationId xmlns:a16="http://schemas.microsoft.com/office/drawing/2014/main" id="{AA214C44-F2C5-4CC1-B06D-F1F1F065659F}"/>
              </a:ext>
            </a:extLst>
          </p:cNvPr>
          <p:cNvSpPr/>
          <p:nvPr/>
        </p:nvSpPr>
        <p:spPr>
          <a:xfrm>
            <a:off x="5081856" y="4103326"/>
            <a:ext cx="1506368" cy="523220"/>
          </a:xfrm>
          <a:prstGeom prst="rect">
            <a:avLst/>
          </a:prstGeom>
          <a:solidFill>
            <a:srgbClr val="94B6D2"/>
          </a:solidFill>
        </p:spPr>
        <p:txBody>
          <a:bodyPr wrap="square">
            <a:spAutoFit/>
          </a:bodyPr>
          <a:lstStyle/>
          <a:p>
            <a:pPr algn="ctr"/>
            <a:r>
              <a:rPr lang="hr-HR" sz="2800" dirty="0"/>
              <a:t>3 god.</a:t>
            </a:r>
          </a:p>
        </p:txBody>
      </p:sp>
      <p:sp>
        <p:nvSpPr>
          <p:cNvPr id="48" name="Pravokutnik 47">
            <a:extLst>
              <a:ext uri="{FF2B5EF4-FFF2-40B4-BE49-F238E27FC236}">
                <a16:creationId xmlns:a16="http://schemas.microsoft.com/office/drawing/2014/main" id="{7F1201E3-6734-486E-988C-11475D1754CF}"/>
              </a:ext>
            </a:extLst>
          </p:cNvPr>
          <p:cNvSpPr/>
          <p:nvPr/>
        </p:nvSpPr>
        <p:spPr>
          <a:xfrm>
            <a:off x="2259595" y="4728727"/>
            <a:ext cx="2041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Tehničke </a:t>
            </a:r>
          </a:p>
          <a:p>
            <a:r>
              <a:rPr lang="hr-HR" sz="2400" dirty="0"/>
              <a:t>Zdravstvene*</a:t>
            </a:r>
          </a:p>
          <a:p>
            <a:r>
              <a:rPr lang="hr-HR" sz="2400" dirty="0"/>
              <a:t>Gospodarske </a:t>
            </a:r>
          </a:p>
          <a:p>
            <a:r>
              <a:rPr lang="hr-HR" sz="2400" dirty="0"/>
              <a:t>Poljoprivredne</a:t>
            </a: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E931F523-F22D-4FC6-A274-071D25E12344}"/>
              </a:ext>
            </a:extLst>
          </p:cNvPr>
          <p:cNvSpPr/>
          <p:nvPr/>
        </p:nvSpPr>
        <p:spPr>
          <a:xfrm>
            <a:off x="5045193" y="4728727"/>
            <a:ext cx="1621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Industrijske</a:t>
            </a:r>
          </a:p>
          <a:p>
            <a:r>
              <a:rPr lang="hr-HR" sz="2400" dirty="0"/>
              <a:t>Obrtničke</a:t>
            </a:r>
          </a:p>
        </p:txBody>
      </p:sp>
      <p:sp>
        <p:nvSpPr>
          <p:cNvPr id="51" name="Pravokutnik 50">
            <a:extLst>
              <a:ext uri="{FF2B5EF4-FFF2-40B4-BE49-F238E27FC236}">
                <a16:creationId xmlns:a16="http://schemas.microsoft.com/office/drawing/2014/main" id="{307F2FBA-781B-4902-B0BF-6A3B531A7C9B}"/>
              </a:ext>
            </a:extLst>
          </p:cNvPr>
          <p:cNvSpPr/>
          <p:nvPr/>
        </p:nvSpPr>
        <p:spPr>
          <a:xfrm>
            <a:off x="142138" y="2004904"/>
            <a:ext cx="22047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Opća</a:t>
            </a:r>
          </a:p>
          <a:p>
            <a:r>
              <a:rPr lang="hr-HR" sz="2400" dirty="0"/>
              <a:t>Jezična</a:t>
            </a:r>
          </a:p>
          <a:p>
            <a:r>
              <a:rPr lang="hr-HR" sz="2400" dirty="0"/>
              <a:t>Klasična</a:t>
            </a:r>
            <a:endParaRPr lang="hr-HR" sz="1000" dirty="0"/>
          </a:p>
          <a:p>
            <a:r>
              <a:rPr lang="hr-HR" sz="2400" dirty="0"/>
              <a:t>Prirodoslovno matematička</a:t>
            </a:r>
          </a:p>
        </p:txBody>
      </p:sp>
      <p:sp>
        <p:nvSpPr>
          <p:cNvPr id="52" name="Pravokutnik 51">
            <a:extLst>
              <a:ext uri="{FF2B5EF4-FFF2-40B4-BE49-F238E27FC236}">
                <a16:creationId xmlns:a16="http://schemas.microsoft.com/office/drawing/2014/main" id="{8E733BB9-031C-4A91-804A-8E3C05175F5D}"/>
              </a:ext>
            </a:extLst>
          </p:cNvPr>
          <p:cNvSpPr/>
          <p:nvPr/>
        </p:nvSpPr>
        <p:spPr>
          <a:xfrm>
            <a:off x="6797092" y="2126501"/>
            <a:ext cx="2663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Lik. umjet. i dizajn</a:t>
            </a:r>
          </a:p>
          <a:p>
            <a:r>
              <a:rPr lang="hr-HR" sz="2400" dirty="0" err="1"/>
              <a:t>Glaz</a:t>
            </a:r>
            <a:r>
              <a:rPr lang="hr-HR" sz="2400" dirty="0"/>
              <a:t>. umjetnost</a:t>
            </a:r>
          </a:p>
          <a:p>
            <a:r>
              <a:rPr lang="hr-HR" sz="2400" dirty="0"/>
              <a:t>Plesna umjet.</a:t>
            </a:r>
          </a:p>
        </p:txBody>
      </p:sp>
    </p:spTree>
    <p:extLst>
      <p:ext uri="{BB962C8B-B14F-4D97-AF65-F5344CB8AC3E}">
        <p14:creationId xmlns:p14="http://schemas.microsoft.com/office/powerpoint/2010/main" val="209110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34CF28A-7F8F-4656-BE8E-F1710EE97771}"/>
              </a:ext>
            </a:extLst>
          </p:cNvPr>
          <p:cNvSpPr/>
          <p:nvPr/>
        </p:nvSpPr>
        <p:spPr>
          <a:xfrm>
            <a:off x="323528" y="568810"/>
            <a:ext cx="1631546" cy="789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buClr>
                <a:srgbClr val="DD8047"/>
              </a:buClr>
              <a:buSzPct val="60000"/>
            </a:pPr>
            <a:r>
              <a:rPr lang="hr-HR" altLang="sr-Latn-RS" sz="4400" b="1" kern="1200" cap="all" dirty="0">
                <a:latin typeface="Franklin Gothic Book" panose="020B0503020102020204" pitchFamily="34" charset="0"/>
                <a:ea typeface="+mj-ea"/>
                <a:cs typeface="+mj-cs"/>
              </a:rPr>
              <a:t>UPISI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122E18DA-E073-43F8-B676-49C6BF7B247D}"/>
              </a:ext>
            </a:extLst>
          </p:cNvPr>
          <p:cNvSpPr/>
          <p:nvPr/>
        </p:nvSpPr>
        <p:spPr>
          <a:xfrm>
            <a:off x="423344" y="1739778"/>
            <a:ext cx="78466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hr-HR" sz="3100" b="1" dirty="0">
                <a:latin typeface="Franklin Gothic Book" panose="020B0503020102020204" pitchFamily="34" charset="0"/>
              </a:rPr>
              <a:t>Sistematski pregled –</a:t>
            </a:r>
          </a:p>
          <a:p>
            <a:pPr lvl="2"/>
            <a:r>
              <a:rPr lang="hr-HR" sz="3100" dirty="0">
                <a:latin typeface="Franklin Gothic Book" panose="020B0503020102020204" pitchFamily="34" charset="0"/>
              </a:rPr>
              <a:t>šk. med.  Ambulanta Vukovar </a:t>
            </a:r>
          </a:p>
          <a:p>
            <a:pPr lvl="2"/>
            <a:endParaRPr lang="hr-HR" sz="31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3100" b="1" dirty="0">
                <a:latin typeface="Franklin Gothic Book" panose="020B0503020102020204" pitchFamily="34" charset="0"/>
              </a:rPr>
              <a:t>Profesionalna orijentacija (PO)</a:t>
            </a:r>
          </a:p>
          <a:p>
            <a:endParaRPr lang="hr-HR" sz="3100" b="1" dirty="0">
              <a:latin typeface="Franklin Gothic Book" panose="020B05030201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sz="3100" b="1" dirty="0">
                <a:latin typeface="Franklin Gothic Book" panose="020B0503020102020204" pitchFamily="34" charset="0"/>
              </a:rPr>
              <a:t>u školi – Sat razrednika (svi)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sz="3100" b="1" dirty="0">
                <a:latin typeface="Franklin Gothic Book" panose="020B0503020102020204" pitchFamily="34" charset="0"/>
              </a:rPr>
              <a:t>HZZ – TUR, zdravstvene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sz="3100" b="1" dirty="0">
                <a:latin typeface="Franklin Gothic Book" panose="020B0503020102020204" pitchFamily="34" charset="0"/>
              </a:rPr>
              <a:t>CISOK – (Centar za informiranje i </a:t>
            </a:r>
            <a:r>
              <a:rPr lang="hr-HR" sz="3100" b="1" dirty="0" err="1">
                <a:latin typeface="Franklin Gothic Book" panose="020B0503020102020204" pitchFamily="34" charset="0"/>
              </a:rPr>
              <a:t>savjetzovanje</a:t>
            </a:r>
            <a:r>
              <a:rPr lang="hr-HR" sz="3100" b="1" dirty="0">
                <a:latin typeface="Franklin Gothic Book" panose="020B0503020102020204" pitchFamily="34" charset="0"/>
              </a:rPr>
              <a:t> o karijeri) neodlučni</a:t>
            </a:r>
            <a:endParaRPr lang="en-US" sz="3100" dirty="0">
              <a:latin typeface="Franklin Gothic Book" panose="020B0503020102020204" pitchFamily="34" charset="0"/>
            </a:endParaRPr>
          </a:p>
          <a:p>
            <a:pPr lvl="0"/>
            <a:endParaRPr lang="en-US" sz="3100" dirty="0">
              <a:latin typeface="Franklin Gothic Book" panose="020B05030201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ECC5C7A-77BA-4EDB-B46E-AE65756271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401795">
            <a:off x="1063036" y="463375"/>
            <a:ext cx="8027981" cy="13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1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4360" y="1196752"/>
            <a:ext cx="8754144" cy="5544616"/>
          </a:xfrm>
        </p:spPr>
        <p:txBody>
          <a:bodyPr>
            <a:noAutofit/>
          </a:bodyPr>
          <a:lstStyle/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hr-HR" altLang="sr-Latn-RS" sz="3100" b="1" dirty="0"/>
              <a:t>Prijave u sustav</a:t>
            </a:r>
            <a:r>
              <a:rPr lang="hr-HR" altLang="sr-Latn-RS" sz="3100" dirty="0"/>
              <a:t> – </a:t>
            </a:r>
            <a:r>
              <a:rPr lang="hr-HR" sz="3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www.upisi.hr</a:t>
            </a:r>
            <a:r>
              <a:rPr lang="hr-HR" sz="3100" dirty="0"/>
              <a:t>; </a:t>
            </a:r>
            <a:r>
              <a:rPr lang="hr-HR" altLang="sr-Latn-RS" sz="3100" dirty="0"/>
              <a:t>provjera podataka</a:t>
            </a:r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endParaRPr lang="hr-HR" altLang="sr-Latn-RS" sz="1000" b="1" dirty="0"/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hr-HR" altLang="sr-Latn-RS" sz="3100" b="1" dirty="0"/>
              <a:t>Prijava programa</a:t>
            </a:r>
            <a:r>
              <a:rPr lang="hr-HR" altLang="sr-Latn-RS" sz="3100" dirty="0"/>
              <a:t> </a:t>
            </a:r>
          </a:p>
          <a:p>
            <a:pPr lvl="3">
              <a:buClrTx/>
              <a:buSzPct val="80000"/>
            </a:pPr>
            <a:r>
              <a:rPr lang="hr-HR" altLang="sr-Latn-RS" sz="3100" dirty="0"/>
              <a:t> učenici s teškoćama  - </a:t>
            </a:r>
            <a:r>
              <a:rPr lang="hr-HR" altLang="sr-Latn-RS" sz="3100" dirty="0" err="1"/>
              <a:t>max</a:t>
            </a:r>
            <a:r>
              <a:rPr lang="hr-HR" altLang="sr-Latn-RS" sz="3100" dirty="0"/>
              <a:t>. 4</a:t>
            </a:r>
          </a:p>
          <a:p>
            <a:pPr lvl="3">
              <a:buClrTx/>
              <a:buSzPct val="80000"/>
            </a:pPr>
            <a:r>
              <a:rPr lang="hr-HR" altLang="sr-Latn-RS" sz="3100" dirty="0"/>
              <a:t> ostali – </a:t>
            </a:r>
            <a:r>
              <a:rPr lang="hr-HR" altLang="sr-Latn-RS" sz="3100" dirty="0" err="1"/>
              <a:t>max</a:t>
            </a:r>
            <a:r>
              <a:rPr lang="hr-HR" altLang="sr-Latn-RS" sz="3100" dirty="0"/>
              <a:t>. 6</a:t>
            </a:r>
          </a:p>
          <a:p>
            <a:pPr marL="914400" lvl="2" indent="-228600">
              <a:buClrTx/>
              <a:buSzPct val="80000"/>
              <a:buFont typeface="+mj-lt"/>
              <a:buAutoNum type="arabicPeriod"/>
            </a:pPr>
            <a:endParaRPr lang="hr-HR" altLang="sr-Latn-RS" sz="1000" dirty="0"/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hr-HR" altLang="sr-Latn-RS" sz="3100" b="1" dirty="0"/>
              <a:t>Prijavnice</a:t>
            </a:r>
            <a:r>
              <a:rPr lang="hr-HR" altLang="sr-Latn-RS" sz="3100" dirty="0"/>
              <a:t> – roditelj i učenik</a:t>
            </a:r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endParaRPr lang="hr-HR" altLang="sr-Latn-RS" sz="1000" dirty="0"/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hr-HR" altLang="sr-Latn-RS" sz="3100" b="1" dirty="0"/>
              <a:t>Upisnice</a:t>
            </a:r>
            <a:r>
              <a:rPr lang="hr-HR" altLang="sr-Latn-RS" sz="3100" dirty="0"/>
              <a:t> </a:t>
            </a:r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endParaRPr lang="hr-HR" altLang="sr-Latn-RS" sz="1000" dirty="0"/>
          </a:p>
          <a:p>
            <a:pPr marL="514350" indent="-514350">
              <a:buClrTx/>
              <a:buSzPct val="80000"/>
              <a:buFont typeface="+mj-lt"/>
              <a:buAutoNum type="arabicPeriod"/>
            </a:pPr>
            <a:r>
              <a:rPr lang="hr-HR" altLang="sr-Latn-RS" sz="3100" b="1" dirty="0"/>
              <a:t>Potvrde liječnika</a:t>
            </a:r>
            <a:r>
              <a:rPr lang="hr-HR" altLang="sr-Latn-RS" sz="3100" dirty="0"/>
              <a:t> (po potrebi)</a:t>
            </a:r>
            <a:endParaRPr lang="hr-HR" altLang="sr-Latn-RS" sz="3100" b="1" dirty="0"/>
          </a:p>
          <a:p>
            <a:pPr marL="1005840" lvl="2" indent="-457200">
              <a:buClrTx/>
              <a:buSzPct val="80000"/>
              <a:buFont typeface="+mj-lt"/>
              <a:buAutoNum type="arabicPeriod"/>
            </a:pPr>
            <a:endParaRPr lang="hr-HR" altLang="sr-Latn-RS" sz="31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634CF28A-7F8F-4656-BE8E-F1710EE97771}"/>
              </a:ext>
            </a:extLst>
          </p:cNvPr>
          <p:cNvSpPr/>
          <p:nvPr/>
        </p:nvSpPr>
        <p:spPr>
          <a:xfrm>
            <a:off x="251520" y="404664"/>
            <a:ext cx="1446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700"/>
              </a:spcBef>
              <a:buSzPct val="60000"/>
            </a:pPr>
            <a:r>
              <a:rPr lang="hr-HR" altLang="sr-Latn-RS" sz="4400" b="1" dirty="0">
                <a:latin typeface="Franklin Gothic Book" panose="020B0503020102020204" pitchFamily="34" charset="0"/>
              </a:rPr>
              <a:t>UPISI</a:t>
            </a:r>
            <a:endParaRPr lang="hr-HR" altLang="sr-Latn-RS" sz="3600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4C24F54-041E-4E46-8A4B-EFF340E21C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16019" y="188640"/>
            <a:ext cx="8027981" cy="13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6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15516" y="404664"/>
            <a:ext cx="8712968" cy="72008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hr-HR" sz="4400" b="1" dirty="0">
                <a:latin typeface="Franklin Gothic Book" panose="020B0503020102020204" pitchFamily="34" charset="0"/>
              </a:rPr>
              <a:t>Elementi i kriteriji vrednovanja</a:t>
            </a:r>
          </a:p>
        </p:txBody>
      </p:sp>
      <p:graphicFrame>
        <p:nvGraphicFramePr>
          <p:cNvPr id="14" name="Dijagram 13">
            <a:extLst>
              <a:ext uri="{FF2B5EF4-FFF2-40B4-BE49-F238E27FC236}">
                <a16:creationId xmlns:a16="http://schemas.microsoft.com/office/drawing/2014/main" id="{908FD4A8-8EC3-4472-8F23-08BD96F0B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153370"/>
              </p:ext>
            </p:extLst>
          </p:nvPr>
        </p:nvGraphicFramePr>
        <p:xfrm>
          <a:off x="611560" y="1556792"/>
          <a:ext cx="828092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491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4740" y="303412"/>
            <a:ext cx="7567660" cy="648072"/>
          </a:xfrm>
        </p:spPr>
        <p:txBody>
          <a:bodyPr>
            <a:noAutofit/>
          </a:bodyPr>
          <a:lstStyle/>
          <a:p>
            <a:r>
              <a:rPr lang="hr-HR" b="1" dirty="0">
                <a:latin typeface="Franklin Gothic Book" panose="020B0503020102020204" pitchFamily="34" charset="0"/>
                <a:cs typeface="Aharoni" pitchFamily="2" charset="-79"/>
              </a:rPr>
              <a:t>Prosjek, ocjene i bodovni prag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1501389"/>
              </p:ext>
            </p:extLst>
          </p:nvPr>
        </p:nvGraphicFramePr>
        <p:xfrm>
          <a:off x="604740" y="1268760"/>
          <a:ext cx="8287738" cy="539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9292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ELEMENTI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5.raz.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6.raz.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7.raz.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8.raz.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Ukupno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96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Prosjek ocjena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20,00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96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Hrvatski jezik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10,00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296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Matematika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10,00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123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Prvi strani </a:t>
                      </a:r>
                      <a:r>
                        <a:rPr lang="hr-HR" sz="2400" dirty="0" err="1">
                          <a:latin typeface="Franklin Gothic Book" panose="020B0503020102020204" pitchFamily="34" charset="0"/>
                        </a:rPr>
                        <a:t>jez</a:t>
                      </a:r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10,00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328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Ukupno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latin typeface="Franklin Gothic Book" panose="020B0503020102020204" pitchFamily="34" charset="0"/>
                        </a:rPr>
                        <a:t>3 god.*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latin typeface="Franklin Gothic Book" panose="020B0503020102020204" pitchFamily="34" charset="0"/>
                        </a:rPr>
                        <a:t>50,00 </a:t>
                      </a:r>
                      <a:r>
                        <a:rPr lang="hr-HR" sz="2400" b="1" dirty="0" err="1">
                          <a:latin typeface="Franklin Gothic Book" panose="020B0503020102020204" pitchFamily="34" charset="0"/>
                        </a:rPr>
                        <a:t>max</a:t>
                      </a:r>
                      <a:r>
                        <a:rPr lang="hr-HR" sz="2400" b="1" dirty="0">
                          <a:latin typeface="Franklin Gothic Book" panose="020B05030201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97142"/>
                  </a:ext>
                </a:extLst>
              </a:tr>
              <a:tr h="595982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1. Predmet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10,00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53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2. Predmet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10,00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530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3. Predmet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5,00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10,00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328">
                <a:tc>
                  <a:txBody>
                    <a:bodyPr/>
                    <a:lstStyle/>
                    <a:p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Ukupno 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24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latin typeface="Franklin Gothic Book" panose="020B0503020102020204" pitchFamily="34" charset="0"/>
                        </a:rPr>
                        <a:t>4 god.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latin typeface="Franklin Gothic Book" panose="020B0503020102020204" pitchFamily="34" charset="0"/>
                        </a:rPr>
                        <a:t>80,00 </a:t>
                      </a:r>
                      <a:r>
                        <a:rPr lang="hr-HR" sz="2400" b="1" dirty="0" err="1">
                          <a:latin typeface="Franklin Gothic Book" panose="020B0503020102020204" pitchFamily="34" charset="0"/>
                        </a:rPr>
                        <a:t>max</a:t>
                      </a:r>
                      <a:r>
                        <a:rPr lang="hr-HR" sz="2400" b="1" dirty="0">
                          <a:latin typeface="Franklin Gothic Book" panose="020B05030201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94B6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Pravokutnik 4">
            <a:extLst>
              <a:ext uri="{FF2B5EF4-FFF2-40B4-BE49-F238E27FC236}">
                <a16:creationId xmlns:a16="http://schemas.microsoft.com/office/drawing/2014/main" id="{C3DA5888-B0E7-4A9A-B7B8-8673B0B01173}"/>
              </a:ext>
            </a:extLst>
          </p:cNvPr>
          <p:cNvSpPr/>
          <p:nvPr/>
        </p:nvSpPr>
        <p:spPr>
          <a:xfrm>
            <a:off x="6588224" y="948766"/>
            <a:ext cx="250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latin typeface="Franklin Gothic Book" panose="020B0503020102020204" pitchFamily="34" charset="0"/>
              </a:rPr>
              <a:t>potvrda medicine rada*</a:t>
            </a:r>
            <a:endParaRPr lang="hr-H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2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r="9028"/>
          <a:stretch/>
        </p:blipFill>
        <p:spPr>
          <a:xfrm>
            <a:off x="5285976" y="4437112"/>
            <a:ext cx="3851920" cy="2554696"/>
          </a:xfrm>
          <a:prstGeom prst="ellipse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3816424"/>
          </a:xfrm>
        </p:spPr>
        <p:txBody>
          <a:bodyPr>
            <a:noAutofit/>
          </a:bodyPr>
          <a:lstStyle/>
          <a:p>
            <a:r>
              <a:rPr lang="hr-HR" sz="3100" dirty="0">
                <a:latin typeface="Franklin Gothic Book" panose="020B0503020102020204" pitchFamily="34" charset="0"/>
              </a:rPr>
              <a:t>testiranja </a:t>
            </a:r>
          </a:p>
          <a:p>
            <a:endParaRPr lang="hr-HR" sz="2000" dirty="0">
              <a:latin typeface="Franklin Gothic Book" panose="020B0503020102020204" pitchFamily="34" charset="0"/>
            </a:endParaRPr>
          </a:p>
          <a:p>
            <a:r>
              <a:rPr lang="hr-HR" sz="3100" dirty="0">
                <a:latin typeface="Franklin Gothic Book" panose="020B0503020102020204" pitchFamily="34" charset="0"/>
              </a:rPr>
              <a:t>šk. natjecanja u znanju (iz predmeta važnih za upis)</a:t>
            </a:r>
          </a:p>
          <a:p>
            <a:pPr marL="0" indent="0">
              <a:buNone/>
            </a:pPr>
            <a:endParaRPr lang="hr-HR" sz="2000" dirty="0">
              <a:latin typeface="Franklin Gothic Book" panose="020B0503020102020204" pitchFamily="34" charset="0"/>
            </a:endParaRPr>
          </a:p>
          <a:p>
            <a:r>
              <a:rPr lang="hr-HR" sz="3100" dirty="0">
                <a:latin typeface="Franklin Gothic Book" panose="020B0503020102020204" pitchFamily="34" charset="0"/>
              </a:rPr>
              <a:t>natjecanja šk. sportskih društava </a:t>
            </a:r>
          </a:p>
          <a:p>
            <a:pPr marL="457200" lvl="1" indent="0">
              <a:buNone/>
            </a:pPr>
            <a:r>
              <a:rPr lang="hr-HR" sz="2700" dirty="0">
                <a:latin typeface="Franklin Gothic Book" panose="020B0503020102020204" pitchFamily="34" charset="0"/>
              </a:rPr>
              <a:t>(</a:t>
            </a:r>
            <a:r>
              <a:rPr lang="hr-HR" sz="2700" dirty="0" err="1">
                <a:latin typeface="Franklin Gothic Book" panose="020B0503020102020204" pitchFamily="34" charset="0"/>
              </a:rPr>
              <a:t>futsal</a:t>
            </a:r>
            <a:r>
              <a:rPr lang="hr-HR" sz="2700" dirty="0">
                <a:latin typeface="Franklin Gothic Book" panose="020B0503020102020204" pitchFamily="34" charset="0"/>
              </a:rPr>
              <a:t> - mali nogomet, rukomet, odbojka, plivanje)</a:t>
            </a:r>
          </a:p>
          <a:p>
            <a:endParaRPr lang="hr-HR" sz="31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8F8E77CA-7BC4-43A6-9CCD-C56EC884ACD3}"/>
              </a:ext>
            </a:extLst>
          </p:cNvPr>
          <p:cNvSpPr/>
          <p:nvPr/>
        </p:nvSpPr>
        <p:spPr>
          <a:xfrm>
            <a:off x="251520" y="260648"/>
            <a:ext cx="6101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400" b="1" dirty="0">
                <a:latin typeface="Franklin Gothic Book" panose="020B0503020102020204" pitchFamily="34" charset="0"/>
              </a:rPr>
              <a:t>Dodatni elementi/bodovi</a:t>
            </a:r>
          </a:p>
        </p:txBody>
      </p:sp>
    </p:spTree>
    <p:extLst>
      <p:ext uri="{BB962C8B-B14F-4D97-AF65-F5344CB8AC3E}">
        <p14:creationId xmlns:p14="http://schemas.microsoft.com/office/powerpoint/2010/main" val="1891072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30062"/>
              </p:ext>
            </p:extLst>
          </p:nvPr>
        </p:nvGraphicFramePr>
        <p:xfrm>
          <a:off x="251520" y="260648"/>
          <a:ext cx="8640960" cy="26380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091">
                <a:tc rowSpan="3">
                  <a:txBody>
                    <a:bodyPr/>
                    <a:lstStyle/>
                    <a:p>
                      <a:pPr algn="ctr"/>
                      <a:r>
                        <a:rPr lang="hr-HR" sz="2400" b="1" u="none" dirty="0">
                          <a:latin typeface="Franklin Gothic Book" panose="020B0503020102020204" pitchFamily="34" charset="0"/>
                        </a:rPr>
                        <a:t>Državna/</a:t>
                      </a:r>
                    </a:p>
                    <a:p>
                      <a:pPr algn="ctr"/>
                      <a:r>
                        <a:rPr lang="hr-HR" sz="2400" b="1" u="none" dirty="0">
                          <a:latin typeface="Franklin Gothic Book" panose="020B0503020102020204" pitchFamily="34" charset="0"/>
                        </a:rPr>
                        <a:t>međunarodna</a:t>
                      </a:r>
                      <a:r>
                        <a:rPr lang="hr-HR" sz="2400" b="1" u="none" baseline="0" dirty="0"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r-HR" sz="2400" b="1" u="none" baseline="0" dirty="0">
                          <a:latin typeface="Franklin Gothic Book" panose="020B0503020102020204" pitchFamily="34" charset="0"/>
                        </a:rPr>
                        <a:t>natjecanja </a:t>
                      </a:r>
                    </a:p>
                    <a:p>
                      <a:pPr algn="ctr"/>
                      <a:r>
                        <a:rPr lang="hr-HR" sz="2400" b="1" u="none" baseline="0" dirty="0">
                          <a:latin typeface="Franklin Gothic Book" panose="020B0503020102020204" pitchFamily="34" charset="0"/>
                        </a:rPr>
                        <a:t>znanja</a:t>
                      </a:r>
                    </a:p>
                    <a:p>
                      <a:pPr algn="ctr"/>
                      <a:r>
                        <a:rPr lang="hr-HR" sz="2400" b="1" u="none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5. – 8. </a:t>
                      </a:r>
                      <a:r>
                        <a:rPr lang="hr-HR" sz="2400" b="1" u="none" baseline="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raz</a:t>
                      </a:r>
                      <a:r>
                        <a:rPr lang="hr-HR" sz="2400" b="1" u="none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.</a:t>
                      </a:r>
                    </a:p>
                  </a:txBody>
                  <a:tcPr marL="91437" marR="91437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aseline="0" dirty="0">
                          <a:latin typeface="Franklin Gothic Book" panose="020B0503020102020204" pitchFamily="34" charset="0"/>
                        </a:rPr>
                        <a:t>pojedinac - </a:t>
                      </a:r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1.,</a:t>
                      </a:r>
                      <a:r>
                        <a:rPr lang="hr-HR" sz="2000" baseline="0" dirty="0">
                          <a:latin typeface="Franklin Gothic Book" panose="020B0503020102020204" pitchFamily="34" charset="0"/>
                        </a:rPr>
                        <a:t> 2. ili 3. mjesto </a:t>
                      </a:r>
                    </a:p>
                    <a:p>
                      <a:pPr lvl="2" algn="r"/>
                      <a:r>
                        <a:rPr lang="hr-HR" sz="2000" baseline="0" dirty="0">
                          <a:latin typeface="Franklin Gothic Book" panose="020B0503020102020204" pitchFamily="34" charset="0"/>
                        </a:rPr>
                        <a:t>(npr. Matematika)</a:t>
                      </a:r>
                    </a:p>
                  </a:txBody>
                  <a:tcPr marL="91437" marR="91437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Izravan upis </a:t>
                      </a:r>
                    </a:p>
                    <a:p>
                      <a:pPr algn="ctr"/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(MIOC)</a:t>
                      </a:r>
                    </a:p>
                  </a:txBody>
                  <a:tcPr marL="91437" marR="91437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91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hr-HR" sz="2000" b="1" dirty="0">
                          <a:latin typeface="Franklin Gothic Book" panose="020B0503020102020204" pitchFamily="34" charset="0"/>
                        </a:rPr>
                        <a:t>član skupine              </a:t>
                      </a:r>
                      <a:r>
                        <a:rPr lang="hr-HR" sz="2000" baseline="0" dirty="0">
                          <a:latin typeface="Franklin Gothic Book" panose="020B0503020102020204" pitchFamily="34" charset="0"/>
                        </a:rPr>
                        <a:t>1. mjesto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2. mjesto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3. mjesto  </a:t>
                      </a:r>
                    </a:p>
                  </a:txBody>
                  <a:tcPr marL="91437" marR="91437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4 boda</a:t>
                      </a:r>
                      <a:endParaRPr lang="hr-HR" sz="20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3 boda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2 boda</a:t>
                      </a:r>
                      <a:endParaRPr lang="hr-HR" sz="20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37" marR="91437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091">
                <a:tc vMerge="1">
                  <a:txBody>
                    <a:bodyPr/>
                    <a:lstStyle/>
                    <a:p>
                      <a:endParaRPr lang="hr-H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Sudjelovanje </a:t>
                      </a:r>
                    </a:p>
                  </a:txBody>
                  <a:tcPr marL="91437" marR="91437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1 bod</a:t>
                      </a:r>
                      <a:endParaRPr lang="hr-HR" sz="2000" b="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37" marR="91437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33EB320A-C246-4463-A8E7-EF634E008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63906"/>
              </p:ext>
            </p:extLst>
          </p:nvPr>
        </p:nvGraphicFramePr>
        <p:xfrm>
          <a:off x="251520" y="3348324"/>
          <a:ext cx="8640960" cy="2124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400">
                <a:tc rowSpan="3"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Franklin Gothic Book" panose="020B0503020102020204" pitchFamily="34" charset="0"/>
                        </a:rPr>
                        <a:t>Natjecanja školskih sportskih društava</a:t>
                      </a:r>
                      <a:endParaRPr lang="hr-HR" sz="24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aseline="0" dirty="0">
                          <a:latin typeface="Franklin Gothic Book" panose="020B0503020102020204" pitchFamily="34" charset="0"/>
                        </a:rPr>
                        <a:t>prvo mjesto</a:t>
                      </a:r>
                      <a:endParaRPr lang="hr-HR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3</a:t>
                      </a:r>
                      <a:r>
                        <a:rPr lang="hr-HR" sz="2000" baseline="0" dirty="0">
                          <a:latin typeface="Franklin Gothic Book" panose="020B0503020102020204" pitchFamily="34" charset="0"/>
                        </a:rPr>
                        <a:t> boda</a:t>
                      </a:r>
                      <a:endParaRPr lang="hr-HR" sz="20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20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aseline="0" dirty="0">
                          <a:latin typeface="Franklin Gothic Book" panose="020B0503020102020204" pitchFamily="34" charset="0"/>
                        </a:rPr>
                        <a:t>drugo mjesto</a:t>
                      </a:r>
                      <a:endParaRPr lang="hr-HR" sz="2000" dirty="0">
                        <a:latin typeface="Franklin Gothic Book" panose="020B0503020102020204" pitchFamily="34" charset="0"/>
                      </a:endParaRPr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2 boda</a:t>
                      </a:r>
                      <a:endParaRPr lang="hr-HR" sz="20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40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aseline="0" dirty="0">
                          <a:latin typeface="Franklin Gothic Book" panose="020B0503020102020204" pitchFamily="34" charset="0"/>
                        </a:rPr>
                        <a:t>treće mjesto</a:t>
                      </a:r>
                      <a:endParaRPr lang="hr-HR" sz="2000" dirty="0"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(odbojka)</a:t>
                      </a:r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Franklin Gothic Book" panose="020B0503020102020204" pitchFamily="34" charset="0"/>
                        </a:rPr>
                        <a:t>1 bod</a:t>
                      </a:r>
                      <a:endParaRPr lang="hr-HR" sz="20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33" marR="9143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ravokutnik 3">
            <a:extLst>
              <a:ext uri="{FF2B5EF4-FFF2-40B4-BE49-F238E27FC236}">
                <a16:creationId xmlns:a16="http://schemas.microsoft.com/office/drawing/2014/main" id="{628518F5-56C5-4D68-9E77-848ED3EB20ED}"/>
              </a:ext>
            </a:extLst>
          </p:cNvPr>
          <p:cNvSpPr/>
          <p:nvPr/>
        </p:nvSpPr>
        <p:spPr>
          <a:xfrm>
            <a:off x="251520" y="6062029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Franklin Gothic Book" panose="020B0503020102020204" pitchFamily="34" charset="0"/>
              </a:rPr>
              <a:t>Vrednuje se </a:t>
            </a:r>
            <a:r>
              <a:rPr lang="hr-HR" sz="2800" b="1" dirty="0">
                <a:latin typeface="Franklin Gothic Book" panose="020B0503020102020204" pitchFamily="34" charset="0"/>
              </a:rPr>
              <a:t>samo jedan (najpovoljniji) rezultat. </a:t>
            </a:r>
          </a:p>
        </p:txBody>
      </p:sp>
    </p:spTree>
    <p:extLst>
      <p:ext uri="{BB962C8B-B14F-4D97-AF65-F5344CB8AC3E}">
        <p14:creationId xmlns:p14="http://schemas.microsoft.com/office/powerpoint/2010/main" val="175991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48872" cy="778098"/>
          </a:xfrm>
        </p:spPr>
        <p:txBody>
          <a:bodyPr>
            <a:noAutofit/>
          </a:bodyPr>
          <a:lstStyle/>
          <a:p>
            <a:r>
              <a:rPr lang="hr-HR" b="1" dirty="0">
                <a:latin typeface="Franklin Gothic Book" panose="020B0503020102020204" pitchFamily="34" charset="0"/>
              </a:rPr>
              <a:t>Posebni element vrednovanja</a:t>
            </a:r>
          </a:p>
        </p:txBody>
      </p:sp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0CE214F8-0A42-490B-AE0A-39AE27B13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976930"/>
              </p:ext>
            </p:extLst>
          </p:nvPr>
        </p:nvGraphicFramePr>
        <p:xfrm>
          <a:off x="467544" y="1556792"/>
          <a:ext cx="8064897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Ravni poveznik 3">
            <a:extLst>
              <a:ext uri="{FF2B5EF4-FFF2-40B4-BE49-F238E27FC236}">
                <a16:creationId xmlns:a16="http://schemas.microsoft.com/office/drawing/2014/main" id="{6201FCD9-4430-47FB-94F5-B40846178643}"/>
              </a:ext>
            </a:extLst>
          </p:cNvPr>
          <p:cNvCxnSpPr/>
          <p:nvPr/>
        </p:nvCxnSpPr>
        <p:spPr>
          <a:xfrm>
            <a:off x="5724128" y="2060848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3301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364" y="347472"/>
            <a:ext cx="8926162" cy="50405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defRPr/>
            </a:pPr>
            <a:r>
              <a:rPr lang="hr-HR" sz="4000" b="1" dirty="0">
                <a:latin typeface="Franklin Gothic Book" panose="020B0503020102020204" pitchFamily="34" charset="0"/>
              </a:rPr>
              <a:t>Učenici s otežanim uvjetima obrazovanja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-20120" y="1844108"/>
            <a:ext cx="9056615" cy="130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2800" dirty="0">
                <a:latin typeface="Franklin Gothic Book" panose="020B0503020102020204" pitchFamily="34" charset="0"/>
              </a:rPr>
              <a:t>jedan roditelj preminuo</a:t>
            </a:r>
          </a:p>
          <a:p>
            <a:pPr marL="914400" lvl="1" indent="-457200">
              <a:lnSpc>
                <a:spcPct val="150000"/>
              </a:lnSpc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2800" dirty="0">
                <a:latin typeface="Franklin Gothic Book" panose="020B0503020102020204" pitchFamily="34" charset="0"/>
              </a:rPr>
              <a:t>bez roditelja ili odgovarajuće roditeljske skrbi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028FB426-7F76-4E51-A6E3-FED2BEABFD1E}"/>
              </a:ext>
            </a:extLst>
          </p:cNvPr>
          <p:cNvSpPr/>
          <p:nvPr/>
        </p:nvSpPr>
        <p:spPr>
          <a:xfrm>
            <a:off x="7808058" y="1122570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1 bod </a:t>
            </a:r>
            <a:endParaRPr lang="hr-HR" sz="2800" dirty="0">
              <a:solidFill>
                <a:schemeClr val="accent2">
                  <a:lumMod val="60000"/>
                  <a:lumOff val="4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146DC46-8A60-4AF6-B188-2772D6426044}"/>
              </a:ext>
            </a:extLst>
          </p:cNvPr>
          <p:cNvSpPr txBox="1"/>
          <p:nvPr/>
        </p:nvSpPr>
        <p:spPr>
          <a:xfrm>
            <a:off x="-91352" y="4100143"/>
            <a:ext cx="9056615" cy="259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2800" dirty="0">
                <a:latin typeface="Franklin Gothic Book" panose="020B0503020102020204" pitchFamily="34" charset="0"/>
              </a:rPr>
              <a:t>Zdravstvene teškoće – prednost pri upisu u slučaju kada dva ili više kandidata imaju izjednačen broj bodova iz elemenata koji se boduju za upis. </a:t>
            </a:r>
          </a:p>
          <a:p>
            <a:pPr lvl="1" algn="ctr">
              <a:lnSpc>
                <a:spcPct val="150000"/>
              </a:lnSpc>
              <a:buClr>
                <a:srgbClr val="FF9966"/>
              </a:buClr>
              <a:buSzPct val="100000"/>
              <a:defRPr/>
            </a:pPr>
            <a:r>
              <a:rPr lang="hr-HR" sz="2800" dirty="0">
                <a:latin typeface="Franklin Gothic Book" panose="020B0503020102020204" pitchFamily="34" charset="0"/>
              </a:rPr>
              <a:t>(nema dodatnog boda)</a:t>
            </a:r>
          </a:p>
        </p:txBody>
      </p: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14D36E6B-2A0B-4198-AB6E-3948AC3F4E18}"/>
              </a:ext>
            </a:extLst>
          </p:cNvPr>
          <p:cNvCxnSpPr/>
          <p:nvPr/>
        </p:nvCxnSpPr>
        <p:spPr>
          <a:xfrm>
            <a:off x="323528" y="3645024"/>
            <a:ext cx="84969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669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avni poveznik 23"/>
          <p:cNvCxnSpPr/>
          <p:nvPr/>
        </p:nvCxnSpPr>
        <p:spPr>
          <a:xfrm flipV="1">
            <a:off x="4572000" y="5444913"/>
            <a:ext cx="0" cy="3048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kstniOkvir 1"/>
          <p:cNvSpPr txBox="1"/>
          <p:nvPr/>
        </p:nvSpPr>
        <p:spPr>
          <a:xfrm>
            <a:off x="2676616" y="5844697"/>
            <a:ext cx="3725337" cy="646331"/>
          </a:xfrm>
          <a:prstGeom prst="rect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3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OSNOVNA ŠKOLA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331640" y="4631563"/>
            <a:ext cx="1679575" cy="523220"/>
          </a:xfrm>
          <a:prstGeom prst="rect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Gimnazije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211960" y="3308791"/>
            <a:ext cx="1414543" cy="1200329"/>
          </a:xfrm>
          <a:prstGeom prst="rect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5 god. i 4 god. programi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778631" y="3595023"/>
            <a:ext cx="144796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3 god.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programi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7406730" y="3585790"/>
            <a:ext cx="1631788" cy="923330"/>
          </a:xfrm>
          <a:prstGeom prst="rect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prstClr val="black"/>
                </a:solidFill>
                <a:latin typeface="Franklin Gothic Book" panose="020B0503020102020204" pitchFamily="34" charset="0"/>
              </a:rPr>
              <a:t>2 god., 1 god. i prilagođeni programi</a:t>
            </a:r>
          </a:p>
        </p:txBody>
      </p:sp>
      <p:cxnSp>
        <p:nvCxnSpPr>
          <p:cNvPr id="21" name="Ravni poveznik 20"/>
          <p:cNvCxnSpPr>
            <a:cxnSpLocks/>
          </p:cNvCxnSpPr>
          <p:nvPr/>
        </p:nvCxnSpPr>
        <p:spPr>
          <a:xfrm>
            <a:off x="2490346" y="5445224"/>
            <a:ext cx="409787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kstniOkvir 25"/>
          <p:cNvSpPr txBox="1"/>
          <p:nvPr/>
        </p:nvSpPr>
        <p:spPr>
          <a:xfrm>
            <a:off x="1278168" y="1968685"/>
            <a:ext cx="2766656" cy="523220"/>
          </a:xfrm>
          <a:prstGeom prst="rect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Državna matura</a:t>
            </a:r>
          </a:p>
        </p:txBody>
      </p:sp>
      <p:sp>
        <p:nvSpPr>
          <p:cNvPr id="29" name="Strelica gore 28"/>
          <p:cNvSpPr/>
          <p:nvPr/>
        </p:nvSpPr>
        <p:spPr>
          <a:xfrm>
            <a:off x="5251888" y="3041017"/>
            <a:ext cx="198438" cy="180975"/>
          </a:xfrm>
          <a:prstGeom prst="upArrow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8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Strelica gore 29"/>
          <p:cNvSpPr/>
          <p:nvPr/>
        </p:nvSpPr>
        <p:spPr>
          <a:xfrm>
            <a:off x="6487712" y="3248025"/>
            <a:ext cx="196850" cy="180975"/>
          </a:xfrm>
          <a:prstGeom prst="upArrow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8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Strelica gore 30"/>
          <p:cNvSpPr/>
          <p:nvPr/>
        </p:nvSpPr>
        <p:spPr>
          <a:xfrm>
            <a:off x="8141979" y="3331901"/>
            <a:ext cx="196850" cy="180975"/>
          </a:xfrm>
          <a:prstGeom prst="upArrow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8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Strelica gore 31"/>
          <p:cNvSpPr/>
          <p:nvPr/>
        </p:nvSpPr>
        <p:spPr>
          <a:xfrm>
            <a:off x="1885100" y="2623190"/>
            <a:ext cx="232081" cy="1721535"/>
          </a:xfrm>
          <a:prstGeom prst="upArrow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8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0" name="Strelica gore 59"/>
          <p:cNvSpPr/>
          <p:nvPr/>
        </p:nvSpPr>
        <p:spPr>
          <a:xfrm>
            <a:off x="7015937" y="2005962"/>
            <a:ext cx="198437" cy="306388"/>
          </a:xfrm>
          <a:prstGeom prst="upArrow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800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968656" y="502004"/>
            <a:ext cx="3693255" cy="584775"/>
          </a:xfrm>
          <a:prstGeom prst="rect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Visoko obrazovanje</a:t>
            </a:r>
            <a:endParaRPr lang="hr-HR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2" name="Strelica gore 101"/>
          <p:cNvSpPr/>
          <p:nvPr/>
        </p:nvSpPr>
        <p:spPr>
          <a:xfrm>
            <a:off x="2676616" y="1158332"/>
            <a:ext cx="389419" cy="679068"/>
          </a:xfrm>
          <a:prstGeom prst="upArrow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800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211960" y="4631315"/>
            <a:ext cx="4691336" cy="523220"/>
          </a:xfrm>
          <a:prstGeom prst="rect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Strukovne škole</a:t>
            </a:r>
          </a:p>
        </p:txBody>
      </p:sp>
      <p:sp>
        <p:nvSpPr>
          <p:cNvPr id="109" name="Strelica gore 108"/>
          <p:cNvSpPr/>
          <p:nvPr/>
        </p:nvSpPr>
        <p:spPr>
          <a:xfrm>
            <a:off x="6414715" y="5234802"/>
            <a:ext cx="245517" cy="215713"/>
          </a:xfrm>
          <a:prstGeom prst="upArrow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4211960" y="2517645"/>
            <a:ext cx="4841565" cy="461665"/>
          </a:xfrm>
          <a:prstGeom prst="rect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Book" panose="020B0503020102020204" pitchFamily="34" charset="0"/>
              </a:rPr>
              <a:t>Završni rad</a:t>
            </a:r>
          </a:p>
        </p:txBody>
      </p:sp>
      <p:sp>
        <p:nvSpPr>
          <p:cNvPr id="81" name="TekstniOkvir 80">
            <a:extLst>
              <a:ext uri="{FF2B5EF4-FFF2-40B4-BE49-F238E27FC236}">
                <a16:creationId xmlns:a16="http://schemas.microsoft.com/office/drawing/2014/main" id="{1675B7CF-E411-4383-8636-F4BC5CCADA1B}"/>
              </a:ext>
            </a:extLst>
          </p:cNvPr>
          <p:cNvSpPr txBox="1"/>
          <p:nvPr/>
        </p:nvSpPr>
        <p:spPr>
          <a:xfrm>
            <a:off x="4572000" y="1912267"/>
            <a:ext cx="2293375" cy="4514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anchor="t" anchorCtr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Dodatni program</a:t>
            </a:r>
          </a:p>
        </p:txBody>
      </p:sp>
      <p:cxnSp>
        <p:nvCxnSpPr>
          <p:cNvPr id="86" name="Ravni poveznik sa strelicom 85">
            <a:extLst>
              <a:ext uri="{FF2B5EF4-FFF2-40B4-BE49-F238E27FC236}">
                <a16:creationId xmlns:a16="http://schemas.microsoft.com/office/drawing/2014/main" id="{F3778AFF-3F42-4B85-9174-920439467097}"/>
              </a:ext>
            </a:extLst>
          </p:cNvPr>
          <p:cNvCxnSpPr>
            <a:cxnSpLocks/>
          </p:cNvCxnSpPr>
          <p:nvPr/>
        </p:nvCxnSpPr>
        <p:spPr>
          <a:xfrm flipH="1">
            <a:off x="4103923" y="2159156"/>
            <a:ext cx="435361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4" name="Ravni poveznik sa strelicom 93">
            <a:extLst>
              <a:ext uri="{FF2B5EF4-FFF2-40B4-BE49-F238E27FC236}">
                <a16:creationId xmlns:a16="http://schemas.microsoft.com/office/drawing/2014/main" id="{5441237A-AF54-4199-BA43-5355E2D53466}"/>
              </a:ext>
            </a:extLst>
          </p:cNvPr>
          <p:cNvCxnSpPr>
            <a:cxnSpLocks/>
          </p:cNvCxnSpPr>
          <p:nvPr/>
        </p:nvCxnSpPr>
        <p:spPr>
          <a:xfrm flipV="1">
            <a:off x="5805631" y="2408742"/>
            <a:ext cx="0" cy="119475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58" name="Strelica gore 31">
            <a:extLst>
              <a:ext uri="{FF2B5EF4-FFF2-40B4-BE49-F238E27FC236}">
                <a16:creationId xmlns:a16="http://schemas.microsoft.com/office/drawing/2014/main" id="{36B5D55D-CA09-4C59-85CF-D25E8EA1843E}"/>
              </a:ext>
            </a:extLst>
          </p:cNvPr>
          <p:cNvSpPr/>
          <p:nvPr/>
        </p:nvSpPr>
        <p:spPr>
          <a:xfrm rot="16200000">
            <a:off x="3735010" y="3528145"/>
            <a:ext cx="148623" cy="732215"/>
          </a:xfrm>
          <a:custGeom>
            <a:avLst/>
            <a:gdLst>
              <a:gd name="connsiteX0" fmla="*/ 0 w 232082"/>
              <a:gd name="connsiteY0" fmla="*/ 116041 h 758825"/>
              <a:gd name="connsiteX1" fmla="*/ 116041 w 232082"/>
              <a:gd name="connsiteY1" fmla="*/ 0 h 758825"/>
              <a:gd name="connsiteX2" fmla="*/ 232082 w 232082"/>
              <a:gd name="connsiteY2" fmla="*/ 116041 h 758825"/>
              <a:gd name="connsiteX3" fmla="*/ 174062 w 232082"/>
              <a:gd name="connsiteY3" fmla="*/ 116041 h 758825"/>
              <a:gd name="connsiteX4" fmla="*/ 174062 w 232082"/>
              <a:gd name="connsiteY4" fmla="*/ 758825 h 758825"/>
              <a:gd name="connsiteX5" fmla="*/ 58021 w 232082"/>
              <a:gd name="connsiteY5" fmla="*/ 758825 h 758825"/>
              <a:gd name="connsiteX6" fmla="*/ 58021 w 232082"/>
              <a:gd name="connsiteY6" fmla="*/ 116041 h 758825"/>
              <a:gd name="connsiteX7" fmla="*/ 0 w 232082"/>
              <a:gd name="connsiteY7" fmla="*/ 116041 h 758825"/>
              <a:gd name="connsiteX0" fmla="*/ 0 w 232082"/>
              <a:gd name="connsiteY0" fmla="*/ 0 h 642784"/>
              <a:gd name="connsiteX1" fmla="*/ 97187 w 232082"/>
              <a:gd name="connsiteY1" fmla="*/ 6511 h 642784"/>
              <a:gd name="connsiteX2" fmla="*/ 232082 w 232082"/>
              <a:gd name="connsiteY2" fmla="*/ 0 h 642784"/>
              <a:gd name="connsiteX3" fmla="*/ 174062 w 232082"/>
              <a:gd name="connsiteY3" fmla="*/ 0 h 642784"/>
              <a:gd name="connsiteX4" fmla="*/ 174062 w 232082"/>
              <a:gd name="connsiteY4" fmla="*/ 642784 h 642784"/>
              <a:gd name="connsiteX5" fmla="*/ 58021 w 232082"/>
              <a:gd name="connsiteY5" fmla="*/ 642784 h 642784"/>
              <a:gd name="connsiteX6" fmla="*/ 58021 w 232082"/>
              <a:gd name="connsiteY6" fmla="*/ 0 h 642784"/>
              <a:gd name="connsiteX7" fmla="*/ 0 w 232082"/>
              <a:gd name="connsiteY7" fmla="*/ 0 h 642784"/>
              <a:gd name="connsiteX0" fmla="*/ 0 w 232082"/>
              <a:gd name="connsiteY0" fmla="*/ 0 h 642784"/>
              <a:gd name="connsiteX1" fmla="*/ 97187 w 232082"/>
              <a:gd name="connsiteY1" fmla="*/ 6511 h 642784"/>
              <a:gd name="connsiteX2" fmla="*/ 232082 w 232082"/>
              <a:gd name="connsiteY2" fmla="*/ 0 h 642784"/>
              <a:gd name="connsiteX3" fmla="*/ 115872 w 232082"/>
              <a:gd name="connsiteY3" fmla="*/ 137160 h 642784"/>
              <a:gd name="connsiteX4" fmla="*/ 174062 w 232082"/>
              <a:gd name="connsiteY4" fmla="*/ 642784 h 642784"/>
              <a:gd name="connsiteX5" fmla="*/ 58021 w 232082"/>
              <a:gd name="connsiteY5" fmla="*/ 642784 h 642784"/>
              <a:gd name="connsiteX6" fmla="*/ 58021 w 232082"/>
              <a:gd name="connsiteY6" fmla="*/ 0 h 642784"/>
              <a:gd name="connsiteX7" fmla="*/ 0 w 232082"/>
              <a:gd name="connsiteY7" fmla="*/ 0 h 642784"/>
              <a:gd name="connsiteX0" fmla="*/ 0 w 174062"/>
              <a:gd name="connsiteY0" fmla="*/ 0 h 642784"/>
              <a:gd name="connsiteX1" fmla="*/ 97187 w 174062"/>
              <a:gd name="connsiteY1" fmla="*/ 6511 h 642784"/>
              <a:gd name="connsiteX2" fmla="*/ 153111 w 174062"/>
              <a:gd name="connsiteY2" fmla="*/ 20782 h 642784"/>
              <a:gd name="connsiteX3" fmla="*/ 115872 w 174062"/>
              <a:gd name="connsiteY3" fmla="*/ 137160 h 642784"/>
              <a:gd name="connsiteX4" fmla="*/ 174062 w 174062"/>
              <a:gd name="connsiteY4" fmla="*/ 642784 h 642784"/>
              <a:gd name="connsiteX5" fmla="*/ 58021 w 174062"/>
              <a:gd name="connsiteY5" fmla="*/ 642784 h 642784"/>
              <a:gd name="connsiteX6" fmla="*/ 58021 w 174062"/>
              <a:gd name="connsiteY6" fmla="*/ 0 h 642784"/>
              <a:gd name="connsiteX7" fmla="*/ 0 w 174062"/>
              <a:gd name="connsiteY7" fmla="*/ 0 h 642784"/>
              <a:gd name="connsiteX0" fmla="*/ 0 w 174062"/>
              <a:gd name="connsiteY0" fmla="*/ 0 h 642784"/>
              <a:gd name="connsiteX1" fmla="*/ 97187 w 174062"/>
              <a:gd name="connsiteY1" fmla="*/ 6511 h 642784"/>
              <a:gd name="connsiteX2" fmla="*/ 153111 w 174062"/>
              <a:gd name="connsiteY2" fmla="*/ 20782 h 642784"/>
              <a:gd name="connsiteX3" fmla="*/ 157435 w 174062"/>
              <a:gd name="connsiteY3" fmla="*/ 29095 h 642784"/>
              <a:gd name="connsiteX4" fmla="*/ 174062 w 174062"/>
              <a:gd name="connsiteY4" fmla="*/ 642784 h 642784"/>
              <a:gd name="connsiteX5" fmla="*/ 58021 w 174062"/>
              <a:gd name="connsiteY5" fmla="*/ 642784 h 642784"/>
              <a:gd name="connsiteX6" fmla="*/ 58021 w 174062"/>
              <a:gd name="connsiteY6" fmla="*/ 0 h 642784"/>
              <a:gd name="connsiteX7" fmla="*/ 0 w 174062"/>
              <a:gd name="connsiteY7" fmla="*/ 0 h 642784"/>
              <a:gd name="connsiteX0" fmla="*/ 33419 w 116041"/>
              <a:gd name="connsiteY0" fmla="*/ 4156 h 642784"/>
              <a:gd name="connsiteX1" fmla="*/ 39166 w 116041"/>
              <a:gd name="connsiteY1" fmla="*/ 6511 h 642784"/>
              <a:gd name="connsiteX2" fmla="*/ 95090 w 116041"/>
              <a:gd name="connsiteY2" fmla="*/ 20782 h 642784"/>
              <a:gd name="connsiteX3" fmla="*/ 99414 w 116041"/>
              <a:gd name="connsiteY3" fmla="*/ 29095 h 642784"/>
              <a:gd name="connsiteX4" fmla="*/ 116041 w 116041"/>
              <a:gd name="connsiteY4" fmla="*/ 642784 h 642784"/>
              <a:gd name="connsiteX5" fmla="*/ 0 w 116041"/>
              <a:gd name="connsiteY5" fmla="*/ 642784 h 642784"/>
              <a:gd name="connsiteX6" fmla="*/ 0 w 116041"/>
              <a:gd name="connsiteY6" fmla="*/ 0 h 642784"/>
              <a:gd name="connsiteX7" fmla="*/ 33419 w 116041"/>
              <a:gd name="connsiteY7" fmla="*/ 4156 h 642784"/>
              <a:gd name="connsiteX0" fmla="*/ 33419 w 116041"/>
              <a:gd name="connsiteY0" fmla="*/ 11538 h 650166"/>
              <a:gd name="connsiteX1" fmla="*/ 39166 w 116041"/>
              <a:gd name="connsiteY1" fmla="*/ 13893 h 650166"/>
              <a:gd name="connsiteX2" fmla="*/ 95090 w 116041"/>
              <a:gd name="connsiteY2" fmla="*/ 28164 h 650166"/>
              <a:gd name="connsiteX3" fmla="*/ 111574 w 116041"/>
              <a:gd name="connsiteY3" fmla="*/ 0 h 650166"/>
              <a:gd name="connsiteX4" fmla="*/ 116041 w 116041"/>
              <a:gd name="connsiteY4" fmla="*/ 650166 h 650166"/>
              <a:gd name="connsiteX5" fmla="*/ 0 w 116041"/>
              <a:gd name="connsiteY5" fmla="*/ 650166 h 650166"/>
              <a:gd name="connsiteX6" fmla="*/ 0 w 116041"/>
              <a:gd name="connsiteY6" fmla="*/ 7382 h 650166"/>
              <a:gd name="connsiteX7" fmla="*/ 33419 w 116041"/>
              <a:gd name="connsiteY7" fmla="*/ 11538 h 650166"/>
              <a:gd name="connsiteX0" fmla="*/ 33419 w 116041"/>
              <a:gd name="connsiteY0" fmla="*/ 11538 h 650166"/>
              <a:gd name="connsiteX1" fmla="*/ 39166 w 116041"/>
              <a:gd name="connsiteY1" fmla="*/ 13893 h 650166"/>
              <a:gd name="connsiteX2" fmla="*/ 80499 w 116041"/>
              <a:gd name="connsiteY2" fmla="*/ 6280 h 650166"/>
              <a:gd name="connsiteX3" fmla="*/ 111574 w 116041"/>
              <a:gd name="connsiteY3" fmla="*/ 0 h 650166"/>
              <a:gd name="connsiteX4" fmla="*/ 116041 w 116041"/>
              <a:gd name="connsiteY4" fmla="*/ 650166 h 650166"/>
              <a:gd name="connsiteX5" fmla="*/ 0 w 116041"/>
              <a:gd name="connsiteY5" fmla="*/ 650166 h 650166"/>
              <a:gd name="connsiteX6" fmla="*/ 0 w 116041"/>
              <a:gd name="connsiteY6" fmla="*/ 7382 h 650166"/>
              <a:gd name="connsiteX7" fmla="*/ 33419 w 116041"/>
              <a:gd name="connsiteY7" fmla="*/ 11538 h 650166"/>
              <a:gd name="connsiteX0" fmla="*/ 33419 w 116041"/>
              <a:gd name="connsiteY0" fmla="*/ 0 h 650786"/>
              <a:gd name="connsiteX1" fmla="*/ 39166 w 116041"/>
              <a:gd name="connsiteY1" fmla="*/ 14513 h 650786"/>
              <a:gd name="connsiteX2" fmla="*/ 80499 w 116041"/>
              <a:gd name="connsiteY2" fmla="*/ 6900 h 650786"/>
              <a:gd name="connsiteX3" fmla="*/ 111574 w 116041"/>
              <a:gd name="connsiteY3" fmla="*/ 620 h 650786"/>
              <a:gd name="connsiteX4" fmla="*/ 116041 w 116041"/>
              <a:gd name="connsiteY4" fmla="*/ 650786 h 650786"/>
              <a:gd name="connsiteX5" fmla="*/ 0 w 116041"/>
              <a:gd name="connsiteY5" fmla="*/ 650786 h 650786"/>
              <a:gd name="connsiteX6" fmla="*/ 0 w 116041"/>
              <a:gd name="connsiteY6" fmla="*/ 8002 h 650786"/>
              <a:gd name="connsiteX7" fmla="*/ 33419 w 116041"/>
              <a:gd name="connsiteY7" fmla="*/ 0 h 650786"/>
              <a:gd name="connsiteX0" fmla="*/ 33419 w 116041"/>
              <a:gd name="connsiteY0" fmla="*/ 0 h 650786"/>
              <a:gd name="connsiteX1" fmla="*/ 48893 w 116041"/>
              <a:gd name="connsiteY1" fmla="*/ 4788 h 650786"/>
              <a:gd name="connsiteX2" fmla="*/ 80499 w 116041"/>
              <a:gd name="connsiteY2" fmla="*/ 6900 h 650786"/>
              <a:gd name="connsiteX3" fmla="*/ 111574 w 116041"/>
              <a:gd name="connsiteY3" fmla="*/ 620 h 650786"/>
              <a:gd name="connsiteX4" fmla="*/ 116041 w 116041"/>
              <a:gd name="connsiteY4" fmla="*/ 650786 h 650786"/>
              <a:gd name="connsiteX5" fmla="*/ 0 w 116041"/>
              <a:gd name="connsiteY5" fmla="*/ 650786 h 650786"/>
              <a:gd name="connsiteX6" fmla="*/ 0 w 116041"/>
              <a:gd name="connsiteY6" fmla="*/ 8002 h 650786"/>
              <a:gd name="connsiteX7" fmla="*/ 33419 w 116041"/>
              <a:gd name="connsiteY7" fmla="*/ 0 h 65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041" h="650786">
                <a:moveTo>
                  <a:pt x="33419" y="0"/>
                </a:moveTo>
                <a:lnTo>
                  <a:pt x="48893" y="4788"/>
                </a:lnTo>
                <a:lnTo>
                  <a:pt x="80499" y="6900"/>
                </a:lnTo>
                <a:lnTo>
                  <a:pt x="111574" y="620"/>
                </a:lnTo>
                <a:lnTo>
                  <a:pt x="116041" y="650786"/>
                </a:lnTo>
                <a:lnTo>
                  <a:pt x="0" y="650786"/>
                </a:lnTo>
                <a:lnTo>
                  <a:pt x="0" y="8002"/>
                </a:lnTo>
                <a:lnTo>
                  <a:pt x="33419" y="0"/>
                </a:lnTo>
                <a:close/>
              </a:path>
            </a:pathLst>
          </a:cu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8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7" name="Strelica gore 31">
            <a:extLst>
              <a:ext uri="{FF2B5EF4-FFF2-40B4-BE49-F238E27FC236}">
                <a16:creationId xmlns:a16="http://schemas.microsoft.com/office/drawing/2014/main" id="{6142BCE4-9223-4911-9E88-0C9703DC1996}"/>
              </a:ext>
            </a:extLst>
          </p:cNvPr>
          <p:cNvSpPr/>
          <p:nvPr/>
        </p:nvSpPr>
        <p:spPr>
          <a:xfrm>
            <a:off x="3335230" y="2623190"/>
            <a:ext cx="232081" cy="1353619"/>
          </a:xfrm>
          <a:prstGeom prst="upArrow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28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8" name="Strelica gore 108">
            <a:extLst>
              <a:ext uri="{FF2B5EF4-FFF2-40B4-BE49-F238E27FC236}">
                <a16:creationId xmlns:a16="http://schemas.microsoft.com/office/drawing/2014/main" id="{61484D0C-DFAB-47A8-A545-391FAC380387}"/>
              </a:ext>
            </a:extLst>
          </p:cNvPr>
          <p:cNvSpPr/>
          <p:nvPr/>
        </p:nvSpPr>
        <p:spPr>
          <a:xfrm>
            <a:off x="2352650" y="5229200"/>
            <a:ext cx="245517" cy="215713"/>
          </a:xfrm>
          <a:prstGeom prst="upArrow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19351CC9-404D-4ECD-AC2F-A1DEAC63B717}"/>
              </a:ext>
            </a:extLst>
          </p:cNvPr>
          <p:cNvSpPr txBox="1"/>
          <p:nvPr/>
        </p:nvSpPr>
        <p:spPr>
          <a:xfrm rot="16200000">
            <a:off x="-1006945" y="3024070"/>
            <a:ext cx="3163567" cy="1077218"/>
          </a:xfrm>
          <a:prstGeom prst="rect">
            <a:avLst/>
          </a:prstGeom>
          <a:solidFill>
            <a:srgbClr val="94B6D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Srednjoškolsko obrazovanje</a:t>
            </a:r>
            <a:endParaRPr lang="hr-HR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4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1" cy="634082"/>
          </a:xfrm>
        </p:spPr>
        <p:txBody>
          <a:bodyPr>
            <a:no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b="1" dirty="0">
                <a:latin typeface="Franklin Gothic Book" panose="020B0503020102020204" pitchFamily="34" charset="0"/>
              </a:rPr>
              <a:t>Učenici </a:t>
            </a:r>
            <a:r>
              <a:rPr lang="pl-PL" sz="4000" b="1" dirty="0">
                <a:latin typeface="Franklin Gothic Book" panose="020B0503020102020204" pitchFamily="34" charset="0"/>
              </a:rPr>
              <a:t>s teškoćama u učenju i razvoju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83569" y="1700808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2800" b="1" dirty="0">
                <a:latin typeface="Franklin Gothic Book" panose="020B0503020102020204" pitchFamily="34" charset="0"/>
              </a:rPr>
              <a:t>Rješenje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  <a:r>
              <a:rPr lang="hr-HR" sz="2800" b="1" dirty="0">
                <a:latin typeface="Franklin Gothic Book" panose="020B0503020102020204" pitchFamily="34" charset="0"/>
              </a:rPr>
              <a:t>primjerenom</a:t>
            </a:r>
            <a:r>
              <a:rPr lang="en-US" sz="2800" b="1" dirty="0">
                <a:latin typeface="Franklin Gothic Book" panose="020B0503020102020204" pitchFamily="34" charset="0"/>
              </a:rPr>
              <a:t> </a:t>
            </a:r>
            <a:r>
              <a:rPr lang="hr-HR" sz="2800" b="1" dirty="0">
                <a:latin typeface="Franklin Gothic Book" panose="020B0503020102020204" pitchFamily="34" charset="0"/>
              </a:rPr>
              <a:t>obliku</a:t>
            </a:r>
            <a:r>
              <a:rPr lang="en-US" sz="2800" b="1" dirty="0">
                <a:latin typeface="Franklin Gothic Book" panose="020B0503020102020204" pitchFamily="34" charset="0"/>
              </a:rPr>
              <a:t> </a:t>
            </a:r>
            <a:r>
              <a:rPr lang="hr-HR" sz="2800" b="1" dirty="0">
                <a:latin typeface="Franklin Gothic Book" panose="020B0503020102020204" pitchFamily="34" charset="0"/>
              </a:rPr>
              <a:t>obrazovanja</a:t>
            </a:r>
            <a:r>
              <a:rPr lang="en-US" sz="2800" dirty="0">
                <a:latin typeface="Franklin Gothic Book" panose="020B0503020102020204" pitchFamily="34" charset="0"/>
              </a:rPr>
              <a:t>. </a:t>
            </a:r>
            <a:endParaRPr lang="hr-HR" sz="2800" dirty="0">
              <a:latin typeface="Franklin Gothic Book" panose="020B0503020102020204" pitchFamily="34" charset="0"/>
            </a:endParaRPr>
          </a:p>
          <a:p>
            <a:pPr marL="457200" indent="-457200"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hr-HR" sz="2800" dirty="0">
              <a:latin typeface="Franklin Gothic Book" panose="020B0503020102020204" pitchFamily="34" charset="0"/>
            </a:endParaRPr>
          </a:p>
          <a:p>
            <a:pPr marL="457200" indent="-457200"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2800" dirty="0">
                <a:latin typeface="Franklin Gothic Book" panose="020B0503020102020204" pitchFamily="34" charset="0"/>
              </a:rPr>
              <a:t>Stručno mišljenje HZZ </a:t>
            </a:r>
            <a:r>
              <a:rPr lang="pl-PL" sz="2800" dirty="0">
                <a:latin typeface="Franklin Gothic Book" panose="020B0503020102020204" pitchFamily="34" charset="0"/>
              </a:rPr>
              <a:t>(min. 3 programa) </a:t>
            </a:r>
          </a:p>
          <a:p>
            <a:pPr marL="457200" indent="-457200"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hr-HR" sz="2800" dirty="0">
              <a:latin typeface="Franklin Gothic Book" panose="020B0503020102020204" pitchFamily="34" charset="0"/>
            </a:endParaRPr>
          </a:p>
          <a:p>
            <a:pPr marL="457200" indent="-457200"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2800" b="1" dirty="0">
                <a:latin typeface="Franklin Gothic Book" panose="020B0503020102020204" pitchFamily="34" charset="0"/>
              </a:rPr>
              <a:t>Prijave započinju ranije</a:t>
            </a:r>
          </a:p>
          <a:p>
            <a:pPr marL="457200" indent="-457200"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hr-HR" sz="2800" b="1" dirty="0">
              <a:latin typeface="Franklin Gothic Book" panose="020B0503020102020204" pitchFamily="34" charset="0"/>
            </a:endParaRPr>
          </a:p>
          <a:p>
            <a:pPr marL="457200" indent="-457200"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2800" b="1" dirty="0">
                <a:latin typeface="Franklin Gothic Book" panose="020B0503020102020204" pitchFamily="34" charset="0"/>
              </a:rPr>
              <a:t>Upravnom odjelu za obraz., kulturu i šport</a:t>
            </a:r>
          </a:p>
          <a:p>
            <a:pPr marL="457200" indent="-457200"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hr-HR" sz="2800" dirty="0">
              <a:latin typeface="Franklin Gothic Book" panose="020B0503020102020204" pitchFamily="34" charset="0"/>
            </a:endParaRPr>
          </a:p>
          <a:p>
            <a:pPr marL="457200" indent="-457200">
              <a:buClr>
                <a:srgbClr val="FF9966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hr-HR" sz="2800" dirty="0">
                <a:latin typeface="Franklin Gothic Book" panose="020B0503020102020204" pitchFamily="34" charset="0"/>
              </a:rPr>
              <a:t>Pravo upisa - onoliko kandidata koliko se u tome programu obrazovanja može upisati</a:t>
            </a:r>
          </a:p>
        </p:txBody>
      </p:sp>
    </p:spTree>
    <p:extLst>
      <p:ext uri="{BB962C8B-B14F-4D97-AF65-F5344CB8AC3E}">
        <p14:creationId xmlns:p14="http://schemas.microsoft.com/office/powerpoint/2010/main" val="7552054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latin typeface="Franklin Gothic Book" panose="020B0503020102020204" pitchFamily="34" charset="0"/>
                <a:cs typeface="Frank Ruehl CLM" panose="02000603000000000000" pitchFamily="2" charset="-79"/>
              </a:rPr>
              <a:t>Prijemni ispit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683568" y="1844824"/>
            <a:ext cx="78317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r-HR" sz="2400" dirty="0"/>
              <a:t>Sve srednje škole koje to žele u 2024. godini mogu uvesti i provoditi </a:t>
            </a:r>
            <a:r>
              <a:rPr lang="hr-HR" sz="2400" dirty="0">
                <a:solidFill>
                  <a:srgbClr val="FF0000"/>
                </a:solidFill>
              </a:rPr>
              <a:t>prijemne ispite </a:t>
            </a:r>
            <a:r>
              <a:rPr lang="hr-HR" sz="2400" dirty="0"/>
              <a:t>bez posebnih uvjeta kakvi su se zahtijevali do sad.</a:t>
            </a:r>
          </a:p>
          <a:p>
            <a:pPr fontAlgn="base"/>
            <a:endParaRPr lang="hr-HR" sz="2400" dirty="0"/>
          </a:p>
          <a:p>
            <a:pPr fontAlgn="base"/>
            <a:r>
              <a:rPr lang="hr-HR" sz="2400" dirty="0"/>
              <a:t>Srednje škole mogu provoditi provjere posebnih znanja iz nastavnih predmeta: Hrvatskoga jezika, Matematike, prvoga stranog jezika te nastavnih predmeta važnih za nastavak obrazovanja u pojedinim programima obrazovanja od kojih su: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400" dirty="0"/>
              <a:t>dva propisana Popisom predmeta posebno važnih za upis,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400" dirty="0"/>
              <a:t>jedan koji samostalno određuje srednja škola od obveznih nastavnih predmeta koji se uče u osnovnoj školi.</a:t>
            </a:r>
          </a:p>
        </p:txBody>
      </p:sp>
    </p:spTree>
    <p:extLst>
      <p:ext uri="{BB962C8B-B14F-4D97-AF65-F5344CB8AC3E}">
        <p14:creationId xmlns:p14="http://schemas.microsoft.com/office/powerpoint/2010/main" val="3370204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>
                <a:latin typeface="Franklin Gothic Book" panose="020B0503020102020204" pitchFamily="34" charset="0"/>
                <a:cs typeface="Frank Ruehl CLM" panose="02000603000000000000" pitchFamily="2" charset="-79"/>
              </a:rPr>
              <a:t>Minimalan bodovni prag </a:t>
            </a:r>
            <a:br>
              <a:rPr lang="hr-HR" sz="4000" b="1" dirty="0">
                <a:latin typeface="Franklin Gothic Book" panose="020B0503020102020204" pitchFamily="34" charset="0"/>
                <a:cs typeface="Frank Ruehl CLM" panose="02000603000000000000" pitchFamily="2" charset="-79"/>
              </a:rPr>
            </a:br>
            <a:r>
              <a:rPr lang="hr-HR" sz="4000" b="1" dirty="0">
                <a:latin typeface="Franklin Gothic Book" panose="020B0503020102020204" pitchFamily="34" charset="0"/>
                <a:cs typeface="Frank Ruehl CLM" panose="02000603000000000000" pitchFamily="2" charset="-79"/>
              </a:rPr>
              <a:t>				</a:t>
            </a:r>
            <a:r>
              <a:rPr lang="hr-HR" sz="4000" dirty="0"/>
              <a:t>– Ovisno o školi</a:t>
            </a:r>
            <a:endParaRPr lang="hr-HR" sz="4000" b="1" dirty="0">
              <a:latin typeface="Franklin Gothic Book" panose="020B0503020102020204" pitchFamily="34" charset="0"/>
              <a:cs typeface="Frank Ruehl CLM" panose="02000603000000000000" pitchFamily="2" charset="-79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56109" y="1578114"/>
            <a:ext cx="7831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r-HR" sz="2400" dirty="0"/>
              <a:t>Uvodi se novost da će škole koje postavljaju minimalni bodovni prag za upis taj prag utvrđivati samo za ocjene iz osnovne škole. </a:t>
            </a:r>
          </a:p>
          <a:p>
            <a:pPr fontAlgn="base"/>
            <a:endParaRPr lang="hr-HR" sz="2400" dirty="0"/>
          </a:p>
          <a:p>
            <a:pPr fontAlgn="base"/>
            <a:r>
              <a:rPr lang="hr-HR" sz="2400" dirty="0"/>
              <a:t>“Utvrđeni minimalni bodovni prag odnosi se isključivo na </a:t>
            </a:r>
            <a:r>
              <a:rPr lang="hr-HR" sz="2400" dirty="0">
                <a:solidFill>
                  <a:srgbClr val="FF0000"/>
                </a:solidFill>
              </a:rPr>
              <a:t>zajednički element vrednovanja</a:t>
            </a:r>
            <a:r>
              <a:rPr lang="hr-HR" sz="2400" dirty="0"/>
              <a:t>, to jest ocjene iz osnovne škole.”</a:t>
            </a:r>
          </a:p>
          <a:p>
            <a:pPr fontAlgn="base"/>
            <a:endParaRPr lang="hr-HR" sz="2400" dirty="0"/>
          </a:p>
          <a:p>
            <a:pPr fontAlgn="base"/>
            <a:r>
              <a:rPr lang="hr-HR" sz="2400" dirty="0"/>
              <a:t>Dakle, kandidati koji se žele upisati u željeni srednjoškolski program neće moći biti ni rangirani ako im ocjene iz osnovne škole nisu udovoljile minimalnom bodovnom pragu za upis.</a:t>
            </a:r>
          </a:p>
        </p:txBody>
      </p:sp>
    </p:spTree>
    <p:extLst>
      <p:ext uri="{BB962C8B-B14F-4D97-AF65-F5344CB8AC3E}">
        <p14:creationId xmlns:p14="http://schemas.microsoft.com/office/powerpoint/2010/main" val="3916383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86006"/>
            <a:ext cx="2123728" cy="742528"/>
          </a:xfrm>
        </p:spPr>
        <p:txBody>
          <a:bodyPr>
            <a:normAutofit/>
          </a:bodyPr>
          <a:lstStyle/>
          <a:p>
            <a:r>
              <a:rPr lang="hr-HR" b="1" dirty="0">
                <a:latin typeface="Franklin Gothic Book" panose="020B0503020102020204" pitchFamily="34" charset="0"/>
              </a:rPr>
              <a:t>Kako?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46553" y="764704"/>
            <a:ext cx="84249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hr-HR" sz="2800" dirty="0" err="1">
                <a:latin typeface="Franklin Gothic Book" panose="020B0503020102020204" pitchFamily="34" charset="0"/>
              </a:rPr>
              <a:t>CarNet</a:t>
            </a:r>
            <a:r>
              <a:rPr lang="hr-HR" sz="2800" dirty="0">
                <a:latin typeface="Franklin Gothic Book" panose="020B0503020102020204" pitchFamily="34" charset="0"/>
              </a:rPr>
              <a:t> - korisničko ime, lozinka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hr-HR" sz="2800" dirty="0">
                <a:solidFill>
                  <a:srgbClr val="FF0000"/>
                </a:solidFill>
                <a:latin typeface="Franklin Gothic Book" panose="020B05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www.upisi.hr</a:t>
            </a:r>
            <a:r>
              <a:rPr lang="hr-HR" sz="28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hr-HR" sz="2800" dirty="0">
                <a:latin typeface="Franklin Gothic Book" panose="020B0503020102020204" pitchFamily="34" charset="0"/>
              </a:rPr>
              <a:t>korisničko ime, lozinka, PIN (br. mobilnog tel.)</a:t>
            </a:r>
            <a:endParaRPr lang="hr-HR" sz="2800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hr-HR" sz="2800" dirty="0">
                <a:latin typeface="Franklin Gothic Book" panose="020B0503020102020204" pitchFamily="34" charset="0"/>
              </a:rPr>
              <a:t>prijava od </a:t>
            </a:r>
            <a:r>
              <a:rPr lang="hr-HR" sz="28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27. svibnja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hr-HR" sz="2800" dirty="0">
                <a:latin typeface="Franklin Gothic Book" panose="020B0503020102020204" pitchFamily="34" charset="0"/>
              </a:rPr>
              <a:t>provjera ocjena i osobnih podataka 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8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26.lipnja </a:t>
            </a:r>
            <a:r>
              <a:rPr lang="hr-HR" sz="2800" dirty="0">
                <a:latin typeface="Franklin Gothic Book" panose="020B0503020102020204" pitchFamily="34" charset="0"/>
              </a:rPr>
              <a:t>- počinje prijava obrazovnih programa (</a:t>
            </a:r>
            <a:r>
              <a:rPr lang="hr-HR" sz="2800" dirty="0" err="1">
                <a:latin typeface="Franklin Gothic Book" panose="020B0503020102020204" pitchFamily="34" charset="0"/>
              </a:rPr>
              <a:t>max</a:t>
            </a:r>
            <a:r>
              <a:rPr lang="hr-HR" sz="2800" dirty="0">
                <a:latin typeface="Franklin Gothic Book" panose="020B0503020102020204" pitchFamily="34" charset="0"/>
              </a:rPr>
              <a:t>. 6 obrazovnih programa*)</a:t>
            </a:r>
          </a:p>
          <a:p>
            <a:pPr marL="342900" indent="-342900">
              <a:buFont typeface="+mj-lt"/>
              <a:buAutoNum type="arabicPeriod"/>
            </a:pPr>
            <a:endParaRPr lang="hr-HR" sz="2000" dirty="0">
              <a:latin typeface="Franklin Gothic Book" panose="020B05030201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74" y="0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54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D69E4C9-A839-4172-AD26-6E38F066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3671320" cy="990600"/>
          </a:xfrm>
        </p:spPr>
        <p:txBody>
          <a:bodyPr>
            <a:normAutofit/>
          </a:bodyPr>
          <a:lstStyle/>
          <a:p>
            <a:r>
              <a:rPr lang="hr-HR" b="1" dirty="0">
                <a:latin typeface="Franklin Gothic Book" panose="020B0503020102020204" pitchFamily="34" charset="0"/>
              </a:rPr>
              <a:t>www.upisi.hr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pic>
        <p:nvPicPr>
          <p:cNvPr id="7" name="Slika 6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154F7396-666C-4C63-8A87-583344FC1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"/>
          <a:stretch/>
        </p:blipFill>
        <p:spPr>
          <a:xfrm>
            <a:off x="89756" y="951739"/>
            <a:ext cx="8964488" cy="5906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508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FB6DD-A522-4AE1-88FF-1115BE31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72591"/>
            <a:ext cx="5407378" cy="701731"/>
          </a:xfrm>
        </p:spPr>
        <p:txBody>
          <a:bodyPr wrap="none"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hr-HR" b="1" dirty="0">
                <a:latin typeface="Franklin Gothic Book" panose="020B0503020102020204" pitchFamily="34" charset="0"/>
                <a:ea typeface="+mn-ea"/>
                <a:cs typeface="+mn-cs"/>
              </a:rPr>
              <a:t>Deficitarna zanimanja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C5FC526-2D70-47DC-B179-173F25766ED4}"/>
              </a:ext>
            </a:extLst>
          </p:cNvPr>
          <p:cNvSpPr/>
          <p:nvPr/>
        </p:nvSpPr>
        <p:spPr>
          <a:xfrm>
            <a:off x="179512" y="1914872"/>
            <a:ext cx="39315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Dvo-/trogodišnji programi </a:t>
            </a:r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	    </a:t>
            </a:r>
          </a:p>
          <a:p>
            <a:r>
              <a:rPr lang="sv-S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kuhar 	</a:t>
            </a:r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        </a:t>
            </a:r>
          </a:p>
          <a:p>
            <a:r>
              <a:rPr lang="sv-S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soboslikar</a:t>
            </a:r>
            <a:endParaRPr lang="hr-HR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slastičar        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bravar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pekar 	         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elektroinstalater 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vrtlar 	         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armirač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stolar 	         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vozač motornog vozila 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tesar 	         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dimnjačar 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zidar 	         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instalater kućnih instalacija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126E6B1-D9BB-42E5-8343-C586DF775119}"/>
              </a:ext>
            </a:extLst>
          </p:cNvPr>
          <p:cNvSpPr/>
          <p:nvPr/>
        </p:nvSpPr>
        <p:spPr>
          <a:xfrm>
            <a:off x="4716016" y="1914872"/>
            <a:ext cx="44279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Četvero-/petogodišnji programi </a:t>
            </a:r>
          </a:p>
          <a:p>
            <a:r>
              <a:rPr lang="sv-S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medicinska sestra</a:t>
            </a:r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/</a:t>
            </a:r>
            <a:r>
              <a:rPr lang="sv-S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tehnič</a:t>
            </a:r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ar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farmaceutski tehničar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tehničar zaštite osoba i imovine</a:t>
            </a:r>
          </a:p>
          <a:p>
            <a:r>
              <a:rPr lang="hr-HR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strojarski računalni tehničar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7F3543F-D825-423F-A015-D2BB6DAD2F83}"/>
              </a:ext>
            </a:extLst>
          </p:cNvPr>
          <p:cNvSpPr/>
          <p:nvPr/>
        </p:nvSpPr>
        <p:spPr>
          <a:xfrm>
            <a:off x="1619672" y="1132987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HZZ snosi troškove liječničkih pregleda</a:t>
            </a:r>
            <a:endParaRPr lang="hr-HR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15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FB6DD-A522-4AE1-88FF-1115BE31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2" y="260648"/>
            <a:ext cx="4208332" cy="701731"/>
          </a:xfrm>
        </p:spPr>
        <p:txBody>
          <a:bodyPr wrap="none"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hr-HR" b="1" dirty="0">
                <a:latin typeface="Franklin Gothic Book" panose="020B0503020102020204" pitchFamily="34" charset="0"/>
                <a:ea typeface="+mn-ea"/>
                <a:cs typeface="+mn-cs"/>
              </a:rPr>
              <a:t>Deficitarni studiji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0E3A17E-8956-4BE0-B2A2-82DBC7727D81}"/>
              </a:ext>
            </a:extLst>
          </p:cNvPr>
          <p:cNvSpPr/>
          <p:nvPr/>
        </p:nvSpPr>
        <p:spPr>
          <a:xfrm>
            <a:off x="467544" y="1052736"/>
            <a:ext cx="63367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Franklin Gothic Book" panose="020B0503020102020204" pitchFamily="34" charset="0"/>
              </a:rPr>
              <a:t>Sveučilišni studij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Medicina*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Matematika, nastavnički smjer*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Sestrinstvo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Farmacija*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Računarstvo*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Građevinarstvo*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Rehabilitacija*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Fizika, nastavnički smjer*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Elektrotehnika*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Strojarstvo*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Informatika, nastavnički smjer*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Biologija, nastavnički smjer*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Glazbena pedagogija*</a:t>
            </a:r>
          </a:p>
          <a:p>
            <a:r>
              <a:rPr lang="hr-HR" sz="2400" dirty="0">
                <a:latin typeface="Franklin Gothic Book" panose="020B0503020102020204" pitchFamily="34" charset="0"/>
              </a:rPr>
              <a:t>Likovna kultura, nastavnički smjer*</a:t>
            </a:r>
          </a:p>
        </p:txBody>
      </p:sp>
    </p:spTree>
    <p:extLst>
      <p:ext uri="{BB962C8B-B14F-4D97-AF65-F5344CB8AC3E}">
        <p14:creationId xmlns:p14="http://schemas.microsoft.com/office/powerpoint/2010/main" val="1470695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FB6DD-A522-4AE1-88FF-1115BE31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5376921" cy="701731"/>
          </a:xfrm>
        </p:spPr>
        <p:txBody>
          <a:bodyPr wrap="none"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hr-HR" b="1" dirty="0">
                <a:latin typeface="Franklin Gothic Book" panose="020B0503020102020204" pitchFamily="34" charset="0"/>
              </a:rPr>
              <a:t>Suficitarna zanimanja</a:t>
            </a:r>
            <a:endParaRPr lang="hr-HR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C1987B6-82B1-4107-BFC2-91F7484AE1D4}"/>
              </a:ext>
            </a:extLst>
          </p:cNvPr>
          <p:cNvSpPr/>
          <p:nvPr/>
        </p:nvSpPr>
        <p:spPr>
          <a:xfrm>
            <a:off x="323528" y="1196752"/>
            <a:ext cx="54745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latin typeface="Franklin Gothic Book" panose="020B0503020102020204" pitchFamily="34" charset="0"/>
              </a:rPr>
              <a:t>Trogodišnji srednjoškolski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Cvjećar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Automehaničar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Frizer</a:t>
            </a:r>
          </a:p>
          <a:p>
            <a:endParaRPr lang="hr-HR" sz="2000" dirty="0">
              <a:latin typeface="Franklin Gothic Book" panose="020B0503020102020204" pitchFamily="34" charset="0"/>
            </a:endParaRPr>
          </a:p>
          <a:p>
            <a:r>
              <a:rPr lang="hr-HR" sz="2400" b="1" dirty="0">
                <a:latin typeface="Franklin Gothic Book" panose="020B0503020102020204" pitchFamily="34" charset="0"/>
              </a:rPr>
              <a:t>Četverogodišnji srednjoškolski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Ekonomist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Komercijalist 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Poslovni tajnik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Tehničar cestovnog prometa 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Arhitektonski tehničar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Tehničar za računalstvo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Grafički urednik-dizajner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Tehničar za mehatroniku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Prehrambeni tehničar *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Tehničar za elektroniku</a:t>
            </a:r>
          </a:p>
        </p:txBody>
      </p:sp>
    </p:spTree>
    <p:extLst>
      <p:ext uri="{BB962C8B-B14F-4D97-AF65-F5344CB8AC3E}">
        <p14:creationId xmlns:p14="http://schemas.microsoft.com/office/powerpoint/2010/main" val="907762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FB6DD-A522-4AE1-88FF-1115BE31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4" y="376964"/>
            <a:ext cx="4346190" cy="701731"/>
          </a:xfrm>
        </p:spPr>
        <p:txBody>
          <a:bodyPr wrap="none"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hr-HR" b="1" dirty="0">
                <a:latin typeface="Franklin Gothic Book" panose="020B0503020102020204" pitchFamily="34" charset="0"/>
              </a:rPr>
              <a:t>Suficitarna studiji</a:t>
            </a:r>
            <a:endParaRPr lang="hr-HR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58B591C-B9F4-45A7-B84F-1D7B53EFB13C}"/>
              </a:ext>
            </a:extLst>
          </p:cNvPr>
          <p:cNvSpPr/>
          <p:nvPr/>
        </p:nvSpPr>
        <p:spPr>
          <a:xfrm>
            <a:off x="525856" y="1268760"/>
            <a:ext cx="540285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latin typeface="Franklin Gothic Book" panose="020B0503020102020204" pitchFamily="34" charset="0"/>
              </a:rPr>
              <a:t>Stručni studij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Upravni studij*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Predškolski odgoj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Ekonomija*</a:t>
            </a:r>
          </a:p>
          <a:p>
            <a:endParaRPr lang="hr-HR" sz="2000" dirty="0">
              <a:latin typeface="Franklin Gothic Book" panose="020B0503020102020204" pitchFamily="34" charset="0"/>
            </a:endParaRPr>
          </a:p>
          <a:p>
            <a:endParaRPr lang="hr-HR" sz="2000" dirty="0">
              <a:latin typeface="Franklin Gothic Book" panose="020B0503020102020204" pitchFamily="34" charset="0"/>
            </a:endParaRPr>
          </a:p>
          <a:p>
            <a:r>
              <a:rPr lang="hr-HR" sz="2400" b="1" dirty="0">
                <a:latin typeface="Franklin Gothic Book" panose="020B0503020102020204" pitchFamily="34" charset="0"/>
              </a:rPr>
              <a:t>Sveučilišni studij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Kultura i turizam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Učiteljski studij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Ekonomija*</a:t>
            </a:r>
          </a:p>
          <a:p>
            <a:r>
              <a:rPr lang="hr-HR" sz="2000" dirty="0">
                <a:latin typeface="Franklin Gothic Book" panose="020B0503020102020204" pitchFamily="34" charset="0"/>
              </a:rPr>
              <a:t>Pravo*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35CB84D-DDCE-4B02-8147-076320C60FF8}"/>
              </a:ext>
            </a:extLst>
          </p:cNvPr>
          <p:cNvSpPr/>
          <p:nvPr/>
        </p:nvSpPr>
        <p:spPr>
          <a:xfrm>
            <a:off x="0" y="6280981"/>
            <a:ext cx="9516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>
                <a:latin typeface="Franklin Gothic Book" panose="020B0503020102020204" pitchFamily="34" charset="0"/>
              </a:rPr>
              <a:t>(*) Programi se ne provodi na području lokalnog tržišta rada označeni su zvjezdicom.</a:t>
            </a:r>
          </a:p>
        </p:txBody>
      </p:sp>
    </p:spTree>
    <p:extLst>
      <p:ext uri="{BB962C8B-B14F-4D97-AF65-F5344CB8AC3E}">
        <p14:creationId xmlns:p14="http://schemas.microsoft.com/office/powerpoint/2010/main" val="25014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712968" cy="592176"/>
          </a:xfrm>
        </p:spPr>
        <p:txBody>
          <a:bodyPr>
            <a:noAutofit/>
          </a:bodyPr>
          <a:lstStyle/>
          <a:p>
            <a:r>
              <a:rPr lang="hr-HR" b="1" dirty="0">
                <a:latin typeface="Franklin Gothic Book" panose="020B0503020102020204" pitchFamily="34" charset="0"/>
              </a:rPr>
              <a:t>Ljetni upisni rok – redovan program</a:t>
            </a:r>
          </a:p>
        </p:txBody>
      </p:sp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FADA78EF-ACBC-44FB-B6C3-D97BC6B31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8680"/>
            <a:ext cx="9144000" cy="632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7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928144"/>
          </a:xfrm>
        </p:spPr>
        <p:txBody>
          <a:bodyPr>
            <a:normAutofit/>
          </a:bodyPr>
          <a:lstStyle/>
          <a:p>
            <a:r>
              <a:rPr lang="hr-HR" b="1" dirty="0">
                <a:latin typeface="Franklin Gothic Book" panose="020B0503020102020204" pitchFamily="34" charset="0"/>
              </a:rPr>
              <a:t>ODABIR SREDNJE ŠKOLE OVISI O…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F26CE7-2662-4A7A-B9C6-C4FBE042D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35475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3600" dirty="0">
                <a:latin typeface="Franklin Gothic Book" panose="020B0503020102020204" pitchFamily="34" charset="0"/>
              </a:rPr>
              <a:t>školskom uspjehu </a:t>
            </a:r>
          </a:p>
          <a:p>
            <a:pPr>
              <a:lnSpc>
                <a:spcPct val="150000"/>
              </a:lnSpc>
            </a:pPr>
            <a:r>
              <a:rPr lang="hr-HR" sz="3600" dirty="0">
                <a:latin typeface="Franklin Gothic Book" panose="020B0503020102020204" pitchFamily="34" charset="0"/>
              </a:rPr>
              <a:t>sklonostima, sposobnostima i interesima</a:t>
            </a:r>
          </a:p>
          <a:p>
            <a:pPr>
              <a:lnSpc>
                <a:spcPct val="150000"/>
              </a:lnSpc>
            </a:pPr>
            <a:r>
              <a:rPr lang="hr-HR" sz="3600" dirty="0">
                <a:latin typeface="Franklin Gothic Book" panose="020B0503020102020204" pitchFamily="34" charset="0"/>
              </a:rPr>
              <a:t>mogućnostima daljnjeg školovanja</a:t>
            </a:r>
          </a:p>
          <a:p>
            <a:pPr>
              <a:lnSpc>
                <a:spcPct val="150000"/>
              </a:lnSpc>
            </a:pPr>
            <a:r>
              <a:rPr lang="hr-HR" sz="3600" dirty="0">
                <a:latin typeface="Franklin Gothic Book" panose="020B0503020102020204" pitchFamily="34" charset="0"/>
              </a:rPr>
              <a:t>mogućnosti zapošljavanja  </a:t>
            </a:r>
          </a:p>
        </p:txBody>
      </p:sp>
      <p:pic>
        <p:nvPicPr>
          <p:cNvPr id="9" name="Slika 8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437D60EB-FD25-4D2F-BF68-72B8C0C946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20072" y="4077072"/>
            <a:ext cx="3653223" cy="30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1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644B0CC4-64AB-4F62-993B-58455869D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46" y="-33787"/>
            <a:ext cx="5987522" cy="720080"/>
          </a:xfrm>
        </p:spPr>
        <p:txBody>
          <a:bodyPr>
            <a:noAutofit/>
          </a:bodyPr>
          <a:lstStyle/>
          <a:p>
            <a:r>
              <a:rPr lang="hr-HR" b="1" dirty="0">
                <a:latin typeface="Franklin Gothic Book" panose="020B0503020102020204" pitchFamily="34" charset="0"/>
              </a:rPr>
              <a:t>Ljetni upisni rok – TUR</a:t>
            </a:r>
          </a:p>
        </p:txBody>
      </p:sp>
      <p:pic>
        <p:nvPicPr>
          <p:cNvPr id="7" name="Slika 6" descr="Slika na kojoj se prikazuje snimka zaslona, znak&#10;&#10;Opis je automatski generiran">
            <a:extLst>
              <a:ext uri="{FF2B5EF4-FFF2-40B4-BE49-F238E27FC236}">
                <a16:creationId xmlns:a16="http://schemas.microsoft.com/office/drawing/2014/main" id="{39AF115F-315B-4493-808B-CD3C2B905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9"/>
            <a:ext cx="9144000" cy="62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76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60486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7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A2DF9DA-8243-4F2C-B8A2-1FD3A7125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96752"/>
            <a:ext cx="6168766" cy="5184576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DB412106-E7C0-43A1-94CE-C7706617EDE8}"/>
              </a:ext>
            </a:extLst>
          </p:cNvPr>
          <p:cNvSpPr/>
          <p:nvPr/>
        </p:nvSpPr>
        <p:spPr>
          <a:xfrm>
            <a:off x="6300192" y="4149080"/>
            <a:ext cx="129614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8F4C35A-26B4-4186-BC84-ECDBE3970D0A}"/>
              </a:ext>
            </a:extLst>
          </p:cNvPr>
          <p:cNvSpPr txBox="1"/>
          <p:nvPr/>
        </p:nvSpPr>
        <p:spPr>
          <a:xfrm>
            <a:off x="2627784" y="63997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https://e-usmjeravanje.hzz.hr/Predanketa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22AA7AE-7D58-4754-9134-60CDA65C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r-HR" b="1" u="sng" dirty="0"/>
              <a:t>Ne znaš što odabrati?</a:t>
            </a:r>
            <a:br>
              <a:rPr lang="hr-HR" b="1" u="sng" dirty="0"/>
            </a:br>
            <a:r>
              <a:rPr lang="hr-HR" b="1" dirty="0">
                <a:solidFill>
                  <a:srgbClr val="0070C0"/>
                </a:solidFill>
              </a:rPr>
              <a:t>Testiraj se!</a:t>
            </a:r>
          </a:p>
        </p:txBody>
      </p:sp>
    </p:spTree>
    <p:extLst>
      <p:ext uri="{BB962C8B-B14F-4D97-AF65-F5344CB8AC3E}">
        <p14:creationId xmlns:p14="http://schemas.microsoft.com/office/powerpoint/2010/main" val="292723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250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9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8E02ED-B585-416C-817A-37281BB25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6" y="332656"/>
            <a:ext cx="902144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47675"/>
            <a:ext cx="89916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4" y="188640"/>
            <a:ext cx="9041163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7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7" y="764704"/>
            <a:ext cx="90011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B82CE61-DFC0-4A4C-960E-E63AEAE4662E}">
  <we:reference id="wa104380121" version="2.0.0.0" store="hr-HR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2d06e878-dedb-4e17-a2f5-7402d478cb3a" xsi:nil="true"/>
    <Math_Settings xmlns="2d06e878-dedb-4e17-a2f5-7402d478cb3a" xsi:nil="true"/>
    <Teachers xmlns="2d06e878-dedb-4e17-a2f5-7402d478cb3a">
      <UserInfo>
        <DisplayName/>
        <AccountId xsi:nil="true"/>
        <AccountType/>
      </UserInfo>
    </Teachers>
    <TeamsChannelId xmlns="2d06e878-dedb-4e17-a2f5-7402d478cb3a" xsi:nil="true"/>
    <Invited_Members xmlns="2d06e878-dedb-4e17-a2f5-7402d478cb3a" xsi:nil="true"/>
    <Templates xmlns="2d06e878-dedb-4e17-a2f5-7402d478cb3a" xsi:nil="true"/>
    <NotebookType xmlns="2d06e878-dedb-4e17-a2f5-7402d478cb3a" xsi:nil="true"/>
    <FolderType xmlns="2d06e878-dedb-4e17-a2f5-7402d478cb3a" xsi:nil="true"/>
    <AppVersion xmlns="2d06e878-dedb-4e17-a2f5-7402d478cb3a" xsi:nil="true"/>
    <IsNotebookLocked xmlns="2d06e878-dedb-4e17-a2f5-7402d478cb3a" xsi:nil="true"/>
    <LMS_Mappings xmlns="2d06e878-dedb-4e17-a2f5-7402d478cb3a" xsi:nil="true"/>
    <Has_Leaders_Only_SectionGroup xmlns="2d06e878-dedb-4e17-a2f5-7402d478cb3a" xsi:nil="true"/>
    <Owner xmlns="2d06e878-dedb-4e17-a2f5-7402d478cb3a">
      <UserInfo>
        <DisplayName/>
        <AccountId xsi:nil="true"/>
        <AccountType/>
      </UserInfo>
    </Owner>
    <Students xmlns="2d06e878-dedb-4e17-a2f5-7402d478cb3a">
      <UserInfo>
        <DisplayName/>
        <AccountId xsi:nil="true"/>
        <AccountType/>
      </UserInfo>
    </Students>
    <Student_Groups xmlns="2d06e878-dedb-4e17-a2f5-7402d478cb3a">
      <UserInfo>
        <DisplayName/>
        <AccountId xsi:nil="true"/>
        <AccountType/>
      </UserInfo>
    </Student_Groups>
    <DefaultSectionNames xmlns="2d06e878-dedb-4e17-a2f5-7402d478cb3a" xsi:nil="true"/>
    <Has_Teacher_Only_SectionGroup xmlns="2d06e878-dedb-4e17-a2f5-7402d478cb3a" xsi:nil="true"/>
    <Distribution_Groups xmlns="2d06e878-dedb-4e17-a2f5-7402d478cb3a" xsi:nil="true"/>
    <Invited_Teachers xmlns="2d06e878-dedb-4e17-a2f5-7402d478cb3a" xsi:nil="true"/>
    <Is_Collaboration_Space_Locked xmlns="2d06e878-dedb-4e17-a2f5-7402d478cb3a" xsi:nil="true"/>
    <Members xmlns="2d06e878-dedb-4e17-a2f5-7402d478cb3a">
      <UserInfo>
        <DisplayName/>
        <AccountId xsi:nil="true"/>
        <AccountType/>
      </UserInfo>
    </Members>
    <Member_Groups xmlns="2d06e878-dedb-4e17-a2f5-7402d478cb3a">
      <UserInfo>
        <DisplayName/>
        <AccountId xsi:nil="true"/>
        <AccountType/>
      </UserInfo>
    </Member_Groups>
    <CultureName xmlns="2d06e878-dedb-4e17-a2f5-7402d478cb3a" xsi:nil="true"/>
    <Leaders xmlns="2d06e878-dedb-4e17-a2f5-7402d478cb3a">
      <UserInfo>
        <DisplayName/>
        <AccountId xsi:nil="true"/>
        <AccountType/>
      </UserInfo>
    </Leaders>
    <Invited_Students xmlns="2d06e878-dedb-4e17-a2f5-7402d478cb3a" xsi:nil="true"/>
    <Invited_Leaders xmlns="2d06e878-dedb-4e17-a2f5-7402d478cb3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E3A4AC3960BE4CBFF46E8D282078ED" ma:contentTypeVersion="36" ma:contentTypeDescription="Create a new document." ma:contentTypeScope="" ma:versionID="960f5176d3c18107956b61c04a718547">
  <xsd:schema xmlns:xsd="http://www.w3.org/2001/XMLSchema" xmlns:xs="http://www.w3.org/2001/XMLSchema" xmlns:p="http://schemas.microsoft.com/office/2006/metadata/properties" xmlns:ns3="2d06e878-dedb-4e17-a2f5-7402d478cb3a" xmlns:ns4="c9d8bf63-ec90-498e-a3e8-fc85186d3d2b" targetNamespace="http://schemas.microsoft.com/office/2006/metadata/properties" ma:root="true" ma:fieldsID="5772b0f93f14c882a04364b45c68afc6" ns3:_="" ns4:_="">
    <xsd:import namespace="2d06e878-dedb-4e17-a2f5-7402d478cb3a"/>
    <xsd:import namespace="c9d8bf63-ec90-498e-a3e8-fc85186d3d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ath_Settings" minOccurs="0"/>
                <xsd:element ref="ns3:Distribution_Groups" minOccurs="0"/>
                <xsd:element ref="ns3:LMS_Mappings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6e878-dedb-4e17-a2f5-7402d478c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IsNotebookLocked" ma:index="28" nillable="true" ma:displayName="Is Notebook Locked" ma:internalName="IsNotebookLocked">
      <xsd:simpleType>
        <xsd:restriction base="dms:Boolean"/>
      </xsd:simple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Leaders" ma:index="3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8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9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0" nillable="true" ma:displayName="Has Leaders Only SectionGroup" ma:internalName="Has_Leaders_Only_SectionGroup">
      <xsd:simpleType>
        <xsd:restriction base="dms:Boolean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8bf63-ec90-498e-a3e8-fc85186d3d2b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E3C42A-C3A0-4A62-B334-6AC7AE0E34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0D4824-96A7-4303-8BC8-0E3CD14E0F71}">
  <ds:schemaRefs>
    <ds:schemaRef ds:uri="http://schemas.microsoft.com/office/2006/documentManagement/types"/>
    <ds:schemaRef ds:uri="http://purl.org/dc/dcmitype/"/>
    <ds:schemaRef ds:uri="http://purl.org/dc/elements/1.1/"/>
    <ds:schemaRef ds:uri="2d06e878-dedb-4e17-a2f5-7402d478cb3a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9d8bf63-ec90-498e-a3e8-fc85186d3d2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2D917C-2C30-4DCE-BB77-59C25AFA9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06e878-dedb-4e17-a2f5-7402d478cb3a"/>
    <ds:schemaRef ds:uri="c9d8bf63-ec90-498e-a3e8-fc85186d3d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952</Words>
  <Application>Microsoft Office PowerPoint</Application>
  <PresentationFormat>Prikaz na zaslonu (4:3)</PresentationFormat>
  <Paragraphs>281</Paragraphs>
  <Slides>31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Franklin Gothic Book</vt:lpstr>
      <vt:lpstr>Wingdings</vt:lpstr>
      <vt:lpstr>Office Theme</vt:lpstr>
      <vt:lpstr>PowerPoint prezentacija</vt:lpstr>
      <vt:lpstr>PowerPoint prezentacija</vt:lpstr>
      <vt:lpstr>ODABIR SREDNJE ŠKOLE OVISI O…</vt:lpstr>
      <vt:lpstr>Ne znaš što odabrati? Testiraj se!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Prosjek, ocjene i bodovni prag</vt:lpstr>
      <vt:lpstr>PowerPoint prezentacija</vt:lpstr>
      <vt:lpstr>PowerPoint prezentacija</vt:lpstr>
      <vt:lpstr>Posebni element vrednovanja</vt:lpstr>
      <vt:lpstr>Učenici s otežanim uvjetima obrazovanja</vt:lpstr>
      <vt:lpstr>Učenici s teškoćama u učenju i razvoju</vt:lpstr>
      <vt:lpstr>Prijemni ispit</vt:lpstr>
      <vt:lpstr>Minimalan bodovni prag      – Ovisno o školi</vt:lpstr>
      <vt:lpstr>Kako?</vt:lpstr>
      <vt:lpstr>www.upisi.hr</vt:lpstr>
      <vt:lpstr>Deficitarna zanimanja</vt:lpstr>
      <vt:lpstr>Deficitarni studiji</vt:lpstr>
      <vt:lpstr>Suficitarna zanimanja</vt:lpstr>
      <vt:lpstr>Suficitarna studiji</vt:lpstr>
      <vt:lpstr>Ljetni upisni rok – redovan program</vt:lpstr>
      <vt:lpstr>Ljetni upisni rok – TUR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srednje škole</dc:title>
  <dc:creator>Katarina Rosan Leovac</dc:creator>
  <cp:lastModifiedBy>Dean Cikovac</cp:lastModifiedBy>
  <cp:revision>16</cp:revision>
  <dcterms:created xsi:type="dcterms:W3CDTF">2020-01-31T19:30:25Z</dcterms:created>
  <dcterms:modified xsi:type="dcterms:W3CDTF">2024-04-30T07:36:54Z</dcterms:modified>
</cp:coreProperties>
</file>